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97" r:id="rId2"/>
    <p:sldMasterId id="2147483708" r:id="rId3"/>
  </p:sldMasterIdLst>
  <p:notesMasterIdLst>
    <p:notesMasterId r:id="rId47"/>
  </p:notesMasterIdLst>
  <p:sldIdLst>
    <p:sldId id="294" r:id="rId4"/>
    <p:sldId id="289" r:id="rId5"/>
    <p:sldId id="257" r:id="rId6"/>
    <p:sldId id="258" r:id="rId7"/>
    <p:sldId id="259" r:id="rId8"/>
    <p:sldId id="261" r:id="rId9"/>
    <p:sldId id="262" r:id="rId10"/>
    <p:sldId id="263" r:id="rId11"/>
    <p:sldId id="260" r:id="rId12"/>
    <p:sldId id="305" r:id="rId13"/>
    <p:sldId id="306" r:id="rId14"/>
    <p:sldId id="264" r:id="rId15"/>
    <p:sldId id="307" r:id="rId16"/>
    <p:sldId id="265" r:id="rId17"/>
    <p:sldId id="291" r:id="rId18"/>
    <p:sldId id="275" r:id="rId19"/>
    <p:sldId id="273" r:id="rId20"/>
    <p:sldId id="271" r:id="rId21"/>
    <p:sldId id="295" r:id="rId22"/>
    <p:sldId id="302" r:id="rId23"/>
    <p:sldId id="277" r:id="rId24"/>
    <p:sldId id="268" r:id="rId25"/>
    <p:sldId id="276" r:id="rId26"/>
    <p:sldId id="278" r:id="rId27"/>
    <p:sldId id="269" r:id="rId28"/>
    <p:sldId id="272" r:id="rId29"/>
    <p:sldId id="282" r:id="rId30"/>
    <p:sldId id="284" r:id="rId31"/>
    <p:sldId id="296" r:id="rId32"/>
    <p:sldId id="285" r:id="rId33"/>
    <p:sldId id="281" r:id="rId34"/>
    <p:sldId id="283" r:id="rId35"/>
    <p:sldId id="288" r:id="rId36"/>
    <p:sldId id="290" r:id="rId37"/>
    <p:sldId id="298" r:id="rId38"/>
    <p:sldId id="299" r:id="rId39"/>
    <p:sldId id="274" r:id="rId40"/>
    <p:sldId id="293" r:id="rId41"/>
    <p:sldId id="300" r:id="rId42"/>
    <p:sldId id="297" r:id="rId43"/>
    <p:sldId id="292" r:id="rId44"/>
    <p:sldId id="304" r:id="rId45"/>
    <p:sldId id="30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DD"/>
    <a:srgbClr val="99FFDB"/>
    <a:srgbClr val="FFF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6" autoAdjust="0"/>
    <p:restoredTop sz="71516" autoAdjust="0"/>
  </p:normalViewPr>
  <p:slideViewPr>
    <p:cSldViewPr>
      <p:cViewPr>
        <p:scale>
          <a:sx n="100" d="100"/>
          <a:sy n="100" d="100"/>
        </p:scale>
        <p:origin x="-92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264"/>
    </p:cViewPr>
  </p:notesTextViewPr>
  <p:sorterViewPr>
    <p:cViewPr>
      <p:scale>
        <a:sx n="100" d="100"/>
        <a:sy n="100" d="100"/>
      </p:scale>
      <p:origin x="0" y="3944"/>
    </p:cViewPr>
  </p:sorterViewPr>
  <p:notesViewPr>
    <p:cSldViewPr snapToGrid="0" snapToObjects="1">
      <p:cViewPr varScale="1">
        <p:scale>
          <a:sx n="156" d="100"/>
          <a:sy n="156" d="100"/>
        </p:scale>
        <p:origin x="-680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AE584-B1A6-1A43-AFC9-96A1CAEA5548}" type="datetimeFigureOut">
              <a:rPr lang="en-US" smtClean="0"/>
              <a:t>2/25/14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0C80E-77AA-7742-93CE-CF3986637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4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Stonehenge.</a:t>
            </a:r>
            <a:r>
              <a:rPr lang="en-US" baseline="0" dirty="0" smtClean="0"/>
              <a:t> </a:t>
            </a:r>
            <a:r>
              <a:rPr lang="en-US" dirty="0" smtClean="0"/>
              <a:t>Approximately 4-5</a:t>
            </a:r>
            <a:r>
              <a:rPr lang="en-US" baseline="0" dirty="0" smtClean="0"/>
              <a:t> thousand years old</a:t>
            </a:r>
            <a:r>
              <a:rPr lang="en-US" dirty="0" smtClean="0"/>
              <a:t>. The bluestones are thought</a:t>
            </a:r>
            <a:r>
              <a:rPr lang="en-US" baseline="0" dirty="0" smtClean="0"/>
              <a:t> to come from Wales – 160 miles away. They each weight about four </a:t>
            </a:r>
            <a:r>
              <a:rPr lang="en-US" baseline="0" dirty="0" err="1" smtClean="0"/>
              <a:t>tonnes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67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</a:t>
            </a:r>
            <a:r>
              <a:rPr lang="en-US" baseline="0" dirty="0" smtClean="0"/>
              <a:t>-services moved up from “Assess” to “Trial” inn the </a:t>
            </a:r>
            <a:r>
              <a:rPr lang="en-US" baseline="0" dirty="0" err="1" smtClean="0"/>
              <a:t>ThoughtWorks</a:t>
            </a:r>
            <a:r>
              <a:rPr lang="en-US" baseline="0" dirty="0" smtClean="0"/>
              <a:t> technology radar between 2012 and 2013.</a:t>
            </a:r>
          </a:p>
          <a:p>
            <a:endParaRPr lang="en-US" dirty="0" smtClean="0"/>
          </a:p>
          <a:p>
            <a:r>
              <a:rPr lang="en-US" dirty="0" smtClean="0"/>
              <a:t>Trial</a:t>
            </a:r>
            <a:r>
              <a:rPr lang="en-US" baseline="0" dirty="0" smtClean="0"/>
              <a:t> = “</a:t>
            </a:r>
            <a:r>
              <a:rPr lang="en-US" dirty="0" smtClean="0"/>
              <a:t>Worth pursuing. It is important to understand how to build up this capability. Enterprises should try this technology on a project that can handle the risk.”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(risky) to modernize/upgrade dependencies. </a:t>
            </a:r>
            <a:r>
              <a:rPr lang="en-US" dirty="0" err="1" smtClean="0"/>
              <a:t>Scala</a:t>
            </a:r>
            <a:r>
              <a:rPr lang="en-US" dirty="0" smtClean="0"/>
              <a:t>/Swagger example. 160 jars in WEB-INF/lib – increases chances of incompatibilities.</a:t>
            </a:r>
          </a:p>
          <a:p>
            <a:endParaRPr lang="en-US" dirty="0" smtClean="0"/>
          </a:p>
          <a:p>
            <a:r>
              <a:rPr lang="en-US" dirty="0" smtClean="0"/>
              <a:t>Simple = Easily understandable</a:t>
            </a:r>
          </a:p>
          <a:p>
            <a:r>
              <a:rPr lang="en-US" dirty="0" smtClean="0"/>
              <a:t>Complicated = Very hard to understand</a:t>
            </a:r>
          </a:p>
          <a:p>
            <a:endParaRPr lang="en-US" dirty="0" smtClean="0"/>
          </a:p>
          <a:p>
            <a:r>
              <a:rPr lang="en-US" dirty="0" smtClean="0"/>
              <a:t>Ordered</a:t>
            </a:r>
            <a:r>
              <a:rPr lang="en-US" baseline="0" dirty="0" smtClean="0"/>
              <a:t> = Fully Predictable</a:t>
            </a:r>
          </a:p>
          <a:p>
            <a:r>
              <a:rPr lang="en-US" baseline="0" dirty="0" smtClean="0"/>
              <a:t>Complex = Somewhat predictable</a:t>
            </a:r>
          </a:p>
          <a:p>
            <a:r>
              <a:rPr lang="en-US" baseline="0" dirty="0" smtClean="0"/>
              <a:t>Chaotic = Very unpredictable</a:t>
            </a:r>
          </a:p>
          <a:p>
            <a:endParaRPr lang="en-US" dirty="0" smtClean="0"/>
          </a:p>
          <a:p>
            <a:r>
              <a:rPr lang="en-US" dirty="0" smtClean="0"/>
              <a:t>Underpants are simple</a:t>
            </a:r>
            <a:r>
              <a:rPr lang="en-US" baseline="0" dirty="0" smtClean="0"/>
              <a:t> and ordered</a:t>
            </a:r>
            <a:endParaRPr lang="en-US" dirty="0" smtClean="0"/>
          </a:p>
          <a:p>
            <a:r>
              <a:rPr lang="en-US" dirty="0" smtClean="0"/>
              <a:t>A Watch is ordered but complicated</a:t>
            </a:r>
          </a:p>
          <a:p>
            <a:r>
              <a:rPr lang="en-US" dirty="0" smtClean="0"/>
              <a:t>A double pendulum is simple</a:t>
            </a:r>
            <a:r>
              <a:rPr lang="en-US" baseline="0" dirty="0" smtClean="0"/>
              <a:t> and chaotic</a:t>
            </a:r>
            <a:endParaRPr lang="en-US" dirty="0" smtClean="0"/>
          </a:p>
          <a:p>
            <a:r>
              <a:rPr lang="en-US" dirty="0" smtClean="0"/>
              <a:t>A city is complex and complicated</a:t>
            </a:r>
            <a:r>
              <a:rPr lang="en-US" baseline="0" dirty="0" smtClean="0"/>
              <a:t> (Atlanta </a:t>
            </a:r>
            <a:r>
              <a:rPr lang="en-US" baseline="0" dirty="0" err="1" smtClean="0"/>
              <a:t>Snowpocalypse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The stock market is chaotic and complicated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3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</a:t>
            </a:r>
            <a:r>
              <a:rPr lang="en-US" baseline="0" dirty="0" smtClean="0"/>
              <a:t>-services moved up from “Assess” to “Trial” inn the </a:t>
            </a:r>
            <a:r>
              <a:rPr lang="en-US" baseline="0" dirty="0" err="1" smtClean="0"/>
              <a:t>ThoughtWorks</a:t>
            </a:r>
            <a:r>
              <a:rPr lang="en-US" baseline="0" dirty="0" smtClean="0"/>
              <a:t> technology radar between 2012 and 2013.</a:t>
            </a:r>
          </a:p>
          <a:p>
            <a:endParaRPr lang="en-US" dirty="0" smtClean="0"/>
          </a:p>
          <a:p>
            <a:r>
              <a:rPr lang="en-US" dirty="0" smtClean="0"/>
              <a:t>Trial</a:t>
            </a:r>
            <a:r>
              <a:rPr lang="en-US" baseline="0" dirty="0" smtClean="0"/>
              <a:t> = “</a:t>
            </a:r>
            <a:r>
              <a:rPr lang="en-US" dirty="0" smtClean="0"/>
              <a:t>Worth pursuing. It is important to understand how to build up this capability. Enterprises should try this technology on a project that can handle the risk.”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 the clues to the future lie in the past</a:t>
            </a:r>
          </a:p>
          <a:p>
            <a:endParaRPr lang="en-US" dirty="0" smtClean="0"/>
          </a:p>
          <a:p>
            <a:r>
              <a:rPr lang="en-US" dirty="0" err="1" smtClean="0"/>
              <a:t>tr</a:t>
            </a:r>
            <a:r>
              <a:rPr lang="en-US" dirty="0" smtClean="0"/>
              <a:t>,</a:t>
            </a:r>
            <a:r>
              <a:rPr lang="en-US" baseline="0" dirty="0" smtClean="0"/>
              <a:t> sort, </a:t>
            </a:r>
            <a:r>
              <a:rPr lang="en-US" baseline="0" dirty="0" err="1" smtClean="0"/>
              <a:t>uniq</a:t>
            </a:r>
            <a:r>
              <a:rPr lang="en-US" baseline="0" dirty="0" smtClean="0"/>
              <a:t> are all small programs</a:t>
            </a:r>
          </a:p>
          <a:p>
            <a:r>
              <a:rPr lang="en-US" baseline="0" dirty="0" err="1" smtClean="0"/>
              <a:t>tr</a:t>
            </a:r>
            <a:r>
              <a:rPr lang="en-US" baseline="0" dirty="0" smtClean="0"/>
              <a:t> is used to translate characters</a:t>
            </a:r>
            <a:endParaRPr lang="en-US" baseline="0" dirty="0"/>
          </a:p>
          <a:p>
            <a:r>
              <a:rPr lang="en-US" baseline="0" dirty="0" smtClean="0"/>
              <a:t>sort is  self-explanatory</a:t>
            </a:r>
          </a:p>
          <a:p>
            <a:r>
              <a:rPr lang="en-US" baseline="0" dirty="0" err="1" smtClean="0"/>
              <a:t>Uniq</a:t>
            </a:r>
            <a:r>
              <a:rPr lang="en-US" baseline="0" dirty="0" smtClean="0"/>
              <a:t> can be used to report or filter out repeating patterns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all follow a consistent pattern in that they read input form the standard input channel and output their results to the standard output channel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are chained together by a pipe | - this feeds the output of one into the input of another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program runs in its own process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each work together and yet they are not coupled to each other.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could be an expert in sort – but not necessarily an expert in </a:t>
            </a:r>
            <a:r>
              <a:rPr lang="en-US" baseline="0" dirty="0" err="1" smtClean="0"/>
              <a:t>tr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86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12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 enough</a:t>
            </a:r>
            <a:r>
              <a:rPr lang="en-US" baseline="0" dirty="0" smtClean="0"/>
              <a:t> to fit in your head. </a:t>
            </a:r>
          </a:p>
          <a:p>
            <a:r>
              <a:rPr lang="en-US" baseline="0" dirty="0" smtClean="0"/>
              <a:t>Small enough to be replaced – Some may say “ &lt; 100 lines”</a:t>
            </a:r>
          </a:p>
          <a:p>
            <a:r>
              <a:rPr lang="en-US" baseline="0" dirty="0" smtClean="0"/>
              <a:t>Replaceable – some may say disposable</a:t>
            </a:r>
          </a:p>
          <a:p>
            <a:r>
              <a:rPr lang="en-US" baseline="0" dirty="0" smtClean="0"/>
              <a:t>Independent -  i.e. fails independently “A failure of the on-board entertainment system should not cause engine failure”. Independently versioned – why not?</a:t>
            </a:r>
          </a:p>
          <a:p>
            <a:r>
              <a:rPr lang="en-US" baseline="0" dirty="0" smtClean="0"/>
              <a:t>Runs in it’s own O/S process – yep</a:t>
            </a:r>
          </a:p>
          <a:p>
            <a:r>
              <a:rPr lang="en-US" baseline="0" dirty="0" smtClean="0"/>
              <a:t>Upgrade-able – a by-product of being small and independent</a:t>
            </a:r>
          </a:p>
          <a:p>
            <a:r>
              <a:rPr lang="en-US" baseline="0" dirty="0" smtClean="0"/>
              <a:t>Encapsulation – should be free of side-effects – no sharing underlying data with other services</a:t>
            </a:r>
          </a:p>
          <a:p>
            <a:r>
              <a:rPr lang="en-US" baseline="0" dirty="0" smtClean="0"/>
              <a:t>Single Responsibility Principle – do one thing and one thing well – has one reason to be changed</a:t>
            </a:r>
          </a:p>
          <a:p>
            <a:r>
              <a:rPr lang="en-US" baseline="0" dirty="0" smtClean="0"/>
              <a:t>Testable – a useful by-product of “Independent”, “Encapsulation” and SRP</a:t>
            </a:r>
          </a:p>
          <a:p>
            <a:r>
              <a:rPr lang="en-US" baseline="0" dirty="0" smtClean="0"/>
              <a:t>Valuable – the service needs a reason to exist – it needs to directly or indirectly provide value to the end-user</a:t>
            </a:r>
          </a:p>
          <a:p>
            <a:r>
              <a:rPr lang="en-US" baseline="0" dirty="0" smtClean="0"/>
              <a:t>Forever young – some may say “&lt; 6 months” – “This is really the crux of “Living Software”</a:t>
            </a:r>
          </a:p>
          <a:p>
            <a:r>
              <a:rPr lang="en-US" baseline="0" dirty="0" smtClean="0"/>
              <a:t>Free of Temporal coupling – service a must not be required to start after service b</a:t>
            </a:r>
          </a:p>
          <a:p>
            <a:r>
              <a:rPr lang="en-US" baseline="0" dirty="0" smtClean="0"/>
              <a:t>Fast to startup – reduced impact/higher availability during maintenance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59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 enough</a:t>
            </a:r>
            <a:r>
              <a:rPr lang="en-US" baseline="0" dirty="0" smtClean="0"/>
              <a:t> to fit in your head. </a:t>
            </a:r>
          </a:p>
          <a:p>
            <a:r>
              <a:rPr lang="en-US" baseline="0" dirty="0" smtClean="0"/>
              <a:t>Small enough to be replaced – Some may say “ &lt; 100 lines”</a:t>
            </a:r>
          </a:p>
          <a:p>
            <a:r>
              <a:rPr lang="en-US" baseline="0" dirty="0" smtClean="0"/>
              <a:t>Replaceable – some may say disposable</a:t>
            </a:r>
          </a:p>
          <a:p>
            <a:r>
              <a:rPr lang="en-US" baseline="0" dirty="0" smtClean="0"/>
              <a:t>Independent -  i.e. fails independently “A failure of the on-board entertainment system should not cause engine failure”. Independently versioned – why not?</a:t>
            </a:r>
          </a:p>
          <a:p>
            <a:r>
              <a:rPr lang="en-US" baseline="0" dirty="0" smtClean="0"/>
              <a:t>Runs in it’s own O/S process – yep</a:t>
            </a:r>
          </a:p>
          <a:p>
            <a:r>
              <a:rPr lang="en-US" baseline="0" dirty="0" smtClean="0"/>
              <a:t>Upgrade-able – a by-product of being small and independent</a:t>
            </a:r>
          </a:p>
          <a:p>
            <a:r>
              <a:rPr lang="en-US" baseline="0" dirty="0" smtClean="0"/>
              <a:t>Encapsulation – should be free of side-effects – no sharing underlying data with other services</a:t>
            </a:r>
          </a:p>
          <a:p>
            <a:r>
              <a:rPr lang="en-US" baseline="0" dirty="0" smtClean="0"/>
              <a:t>Single Responsibility Principle – do one thing and one thing well – has one reason to be changed</a:t>
            </a:r>
          </a:p>
          <a:p>
            <a:r>
              <a:rPr lang="en-US" baseline="0" dirty="0" smtClean="0"/>
              <a:t>Testable – a useful by-product of “Independent”, “Encapsulation” and SRP</a:t>
            </a:r>
          </a:p>
          <a:p>
            <a:r>
              <a:rPr lang="en-US" baseline="0" dirty="0" smtClean="0"/>
              <a:t>Valuable – the service needs a reason to exist – it needs to directly or indirectly provide value to the end-user</a:t>
            </a:r>
          </a:p>
          <a:p>
            <a:r>
              <a:rPr lang="en-US" baseline="0" dirty="0" smtClean="0"/>
              <a:t>Forever young – some may say “&lt; 6 months” – “This is really the crux of “Living Software”</a:t>
            </a:r>
          </a:p>
          <a:p>
            <a:r>
              <a:rPr lang="en-US" baseline="0" dirty="0" smtClean="0"/>
              <a:t>Free of Temporal coupling – service a must not be required to start after service b</a:t>
            </a:r>
          </a:p>
          <a:p>
            <a:r>
              <a:rPr lang="en-US" baseline="0" dirty="0" smtClean="0"/>
              <a:t>Fast to startup – reduced impact/higher availability during maintenance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5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</a:t>
            </a:r>
            <a:r>
              <a:rPr lang="en-US" baseline="0" dirty="0" smtClean="0"/>
              <a:t>-services moved up from “Assess” to “Trial” inn the </a:t>
            </a:r>
            <a:r>
              <a:rPr lang="en-US" baseline="0" dirty="0" err="1" smtClean="0"/>
              <a:t>ThoughtWorks</a:t>
            </a:r>
            <a:r>
              <a:rPr lang="en-US" baseline="0" dirty="0" smtClean="0"/>
              <a:t> technology radar between 2012 and 2013.</a:t>
            </a:r>
          </a:p>
          <a:p>
            <a:endParaRPr lang="en-US" dirty="0" smtClean="0"/>
          </a:p>
          <a:p>
            <a:r>
              <a:rPr lang="en-US" dirty="0" smtClean="0"/>
              <a:t>Trial</a:t>
            </a:r>
            <a:r>
              <a:rPr lang="en-US" baseline="0" dirty="0" smtClean="0"/>
              <a:t> = “</a:t>
            </a:r>
            <a:r>
              <a:rPr lang="en-US" dirty="0" smtClean="0"/>
              <a:t>Worth pursuing. It is important to understand how to build up this capability. Enterprises should try this technology on a project that can handle the risk.”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7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</a:t>
            </a:r>
            <a:r>
              <a:rPr lang="en-US" baseline="0" dirty="0" smtClean="0"/>
              <a:t>-services moved up from “Assess” to “Trial” inn the </a:t>
            </a:r>
            <a:r>
              <a:rPr lang="en-US" baseline="0" dirty="0" err="1" smtClean="0"/>
              <a:t>ThoughtWorks</a:t>
            </a:r>
            <a:r>
              <a:rPr lang="en-US" baseline="0" dirty="0" smtClean="0"/>
              <a:t> technology radar between 2012 and 2013.</a:t>
            </a:r>
          </a:p>
          <a:p>
            <a:endParaRPr lang="en-US" dirty="0" smtClean="0"/>
          </a:p>
          <a:p>
            <a:r>
              <a:rPr lang="en-US" dirty="0" smtClean="0"/>
              <a:t>Trial</a:t>
            </a:r>
            <a:r>
              <a:rPr lang="en-US" baseline="0" dirty="0" smtClean="0"/>
              <a:t> = “</a:t>
            </a:r>
            <a:r>
              <a:rPr lang="en-US" dirty="0" smtClean="0"/>
              <a:t>Worth pursuing. It is important to understand how to build up this capability. Enterprises should try this technology on a project that can handle the risk.”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0C80E-77AA-7742-93CE-CF3986637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3886200" cy="1470025"/>
          </a:xfrm>
          <a:prstGeom prst="rect">
            <a:avLst/>
          </a:prstGeom>
        </p:spPr>
        <p:txBody>
          <a:bodyPr/>
          <a:lstStyle>
            <a:lvl1pPr algn="l">
              <a:lnSpc>
                <a:spcPts val="2800"/>
              </a:lnSpc>
              <a:defRPr sz="2400" b="1">
                <a:solidFill>
                  <a:srgbClr val="BD422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38862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10458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BD4220"/>
              </a:buCl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buClr>
                <a:schemeClr val="bg1">
                  <a:lumMod val="65000"/>
                </a:schemeClr>
              </a:buCl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Lancope, Inc.   All rights reserved.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57200" y="533400"/>
            <a:ext cx="5791200" cy="609600"/>
          </a:xfrm>
          <a:prstGeom prst="rect">
            <a:avLst/>
          </a:prstGeom>
        </p:spPr>
        <p:txBody>
          <a:bodyPr/>
          <a:lstStyle>
            <a:lvl1pPr algn="l">
              <a:lnSpc>
                <a:spcPts val="2800"/>
              </a:lnSpc>
              <a:defRPr sz="2400" b="1">
                <a:solidFill>
                  <a:srgbClr val="BD422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6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6019800" cy="609600"/>
          </a:xfrm>
          <a:prstGeom prst="rect">
            <a:avLst/>
          </a:prstGeom>
        </p:spPr>
        <p:txBody>
          <a:bodyPr/>
          <a:lstStyle>
            <a:lvl1pPr>
              <a:defRPr lang="en-US" sz="2400" b="1">
                <a:solidFill>
                  <a:srgbClr val="BD4220"/>
                </a:solidFill>
              </a:defRPr>
            </a:lvl1pPr>
          </a:lstStyle>
          <a:p>
            <a:pPr lvl="0" algn="l">
              <a:lnSpc>
                <a:spcPts val="28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Lancope,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219200"/>
            <a:ext cx="4038600" cy="5029200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rgbClr val="000000"/>
                </a:solidFill>
              </a:defRPr>
            </a:lvl1pPr>
            <a:lvl2pPr>
              <a:defRPr lang="en-US" sz="2000" smtClean="0">
                <a:solidFill>
                  <a:srgbClr val="000000"/>
                </a:solidFill>
              </a:defRPr>
            </a:lvl2pPr>
            <a:lvl3pPr>
              <a:defRPr lang="en-US" sz="1800" smtClean="0">
                <a:solidFill>
                  <a:srgbClr val="000000"/>
                </a:solidFill>
              </a:defRPr>
            </a:lvl3pPr>
            <a:lvl4pPr>
              <a:defRPr lang="en-US" sz="1600" smtClean="0">
                <a:solidFill>
                  <a:srgbClr val="000000"/>
                </a:solidFill>
              </a:defRPr>
            </a:lvl4pPr>
            <a:lvl5pPr>
              <a:defRPr lang="en-US" sz="1400">
                <a:solidFill>
                  <a:srgbClr val="000000"/>
                </a:solidFill>
              </a:defRPr>
            </a:lvl5pPr>
          </a:lstStyle>
          <a:p>
            <a:pPr lvl="0">
              <a:buClr>
                <a:srgbClr val="BD4220"/>
              </a:buClr>
            </a:pPr>
            <a:r>
              <a:rPr lang="en-US" smtClean="0"/>
              <a:t>Click to edit Master text styles</a:t>
            </a:r>
          </a:p>
          <a:p>
            <a:pPr lvl="1">
              <a:buClr>
                <a:srgbClr val="BD4220"/>
              </a:buClr>
            </a:pPr>
            <a:r>
              <a:rPr lang="en-US" smtClean="0"/>
              <a:t>Second level</a:t>
            </a:r>
          </a:p>
          <a:p>
            <a:pPr lvl="2">
              <a:buClr>
                <a:srgbClr val="BD4220"/>
              </a:buClr>
            </a:pPr>
            <a:r>
              <a:rPr lang="en-US" smtClean="0"/>
              <a:t>Third level</a:t>
            </a:r>
          </a:p>
          <a:p>
            <a:pPr lvl="3">
              <a:buClr>
                <a:srgbClr val="BD4220"/>
              </a:buClr>
            </a:pPr>
            <a:r>
              <a:rPr lang="en-US" smtClean="0"/>
              <a:t>Fourth level</a:t>
            </a:r>
          </a:p>
          <a:p>
            <a:pPr lvl="4">
              <a:buClr>
                <a:srgbClr val="BD4220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219200"/>
            <a:ext cx="4038600" cy="5029200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rgbClr val="000000"/>
                </a:solidFill>
              </a:defRPr>
            </a:lvl1pPr>
            <a:lvl2pPr>
              <a:defRPr lang="en-US" sz="2000" smtClean="0">
                <a:solidFill>
                  <a:srgbClr val="000000"/>
                </a:solidFill>
              </a:defRPr>
            </a:lvl2pPr>
            <a:lvl3pPr>
              <a:defRPr lang="en-US" sz="1800" smtClean="0">
                <a:solidFill>
                  <a:srgbClr val="000000"/>
                </a:solidFill>
              </a:defRPr>
            </a:lvl3pPr>
            <a:lvl4pPr>
              <a:defRPr lang="en-US" sz="1600" smtClean="0">
                <a:solidFill>
                  <a:srgbClr val="000000"/>
                </a:solidFill>
              </a:defRPr>
            </a:lvl4pPr>
            <a:lvl5pPr>
              <a:defRPr lang="en-US" sz="1400">
                <a:solidFill>
                  <a:srgbClr val="000000"/>
                </a:solidFill>
              </a:defRPr>
            </a:lvl5pPr>
          </a:lstStyle>
          <a:p>
            <a:pPr lvl="0">
              <a:buClr>
                <a:srgbClr val="BD4220"/>
              </a:buClr>
            </a:pPr>
            <a:r>
              <a:rPr lang="en-US" smtClean="0"/>
              <a:t>Click to edit Master text styles</a:t>
            </a:r>
          </a:p>
          <a:p>
            <a:pPr lvl="1">
              <a:buClr>
                <a:srgbClr val="BD4220"/>
              </a:buClr>
            </a:pPr>
            <a:r>
              <a:rPr lang="en-US" smtClean="0"/>
              <a:t>Second level</a:t>
            </a:r>
          </a:p>
          <a:p>
            <a:pPr lvl="2">
              <a:buClr>
                <a:srgbClr val="BD4220"/>
              </a:buClr>
            </a:pPr>
            <a:r>
              <a:rPr lang="en-US" smtClean="0"/>
              <a:t>Third level</a:t>
            </a:r>
          </a:p>
          <a:p>
            <a:pPr lvl="3">
              <a:buClr>
                <a:srgbClr val="BD4220"/>
              </a:buClr>
            </a:pPr>
            <a:r>
              <a:rPr lang="en-US" smtClean="0"/>
              <a:t>Fourth level</a:t>
            </a:r>
          </a:p>
          <a:p>
            <a:pPr lvl="4">
              <a:buClr>
                <a:srgbClr val="BD4220"/>
              </a:buClr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6019800" cy="609600"/>
          </a:xfrm>
          <a:prstGeom prst="rect">
            <a:avLst/>
          </a:prstGeom>
        </p:spPr>
        <p:txBody>
          <a:bodyPr/>
          <a:lstStyle>
            <a:lvl1pPr>
              <a:defRPr lang="en-US" sz="2400" b="1">
                <a:solidFill>
                  <a:srgbClr val="BD4220"/>
                </a:solidFill>
              </a:defRPr>
            </a:lvl1pPr>
          </a:lstStyle>
          <a:p>
            <a:pPr lvl="0" algn="l">
              <a:lnSpc>
                <a:spcPts val="28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Lancope,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905000"/>
            <a:ext cx="4038600" cy="4343400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solidFill>
                  <a:srgbClr val="000000"/>
                </a:solidFill>
              </a:defRPr>
            </a:lvl1pPr>
            <a:lvl2pPr>
              <a:defRPr lang="en-US" sz="1800" smtClean="0">
                <a:solidFill>
                  <a:srgbClr val="000000"/>
                </a:solidFill>
              </a:defRPr>
            </a:lvl2pPr>
            <a:lvl3pPr>
              <a:defRPr lang="en-US" sz="1600" smtClean="0">
                <a:solidFill>
                  <a:srgbClr val="000000"/>
                </a:solidFill>
              </a:defRPr>
            </a:lvl3pPr>
            <a:lvl4pPr>
              <a:defRPr lang="en-US" sz="1400" smtClean="0">
                <a:solidFill>
                  <a:srgbClr val="000000"/>
                </a:solidFill>
              </a:defRPr>
            </a:lvl4pPr>
            <a:lvl5pPr>
              <a:defRPr lang="en-US" sz="1200">
                <a:solidFill>
                  <a:srgbClr val="000000"/>
                </a:solidFill>
              </a:defRPr>
            </a:lvl5pPr>
          </a:lstStyle>
          <a:p>
            <a:pPr lvl="0">
              <a:buClr>
                <a:srgbClr val="BD4220"/>
              </a:buClr>
            </a:pPr>
            <a:r>
              <a:rPr lang="en-US" smtClean="0"/>
              <a:t>Click to edit Master text styles</a:t>
            </a:r>
          </a:p>
          <a:p>
            <a:pPr lvl="1">
              <a:buClr>
                <a:srgbClr val="BD4220"/>
              </a:buClr>
            </a:pPr>
            <a:r>
              <a:rPr lang="en-US" smtClean="0"/>
              <a:t>Second level</a:t>
            </a:r>
          </a:p>
          <a:p>
            <a:pPr lvl="2">
              <a:buClr>
                <a:srgbClr val="BD4220"/>
              </a:buClr>
            </a:pPr>
            <a:r>
              <a:rPr lang="en-US" smtClean="0"/>
              <a:t>Third level</a:t>
            </a:r>
          </a:p>
          <a:p>
            <a:pPr lvl="3">
              <a:buClr>
                <a:srgbClr val="BD4220"/>
              </a:buClr>
            </a:pPr>
            <a:r>
              <a:rPr lang="en-US" smtClean="0"/>
              <a:t>Fourth level</a:t>
            </a:r>
          </a:p>
          <a:p>
            <a:pPr lvl="4">
              <a:buClr>
                <a:srgbClr val="BD4220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905000"/>
            <a:ext cx="4038600" cy="4343400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solidFill>
                  <a:srgbClr val="000000"/>
                </a:solidFill>
              </a:defRPr>
            </a:lvl1pPr>
            <a:lvl2pPr>
              <a:defRPr lang="en-US" sz="1800" smtClean="0">
                <a:solidFill>
                  <a:srgbClr val="000000"/>
                </a:solidFill>
              </a:defRPr>
            </a:lvl2pPr>
            <a:lvl3pPr>
              <a:defRPr lang="en-US" sz="1600" smtClean="0">
                <a:solidFill>
                  <a:srgbClr val="000000"/>
                </a:solidFill>
              </a:defRPr>
            </a:lvl3pPr>
            <a:lvl4pPr>
              <a:defRPr lang="en-US" sz="1400" smtClean="0">
                <a:solidFill>
                  <a:srgbClr val="000000"/>
                </a:solidFill>
              </a:defRPr>
            </a:lvl4pPr>
            <a:lvl5pPr>
              <a:defRPr lang="en-US" sz="1200">
                <a:solidFill>
                  <a:srgbClr val="000000"/>
                </a:solidFill>
              </a:defRPr>
            </a:lvl5pPr>
          </a:lstStyle>
          <a:p>
            <a:pPr lvl="0">
              <a:buClr>
                <a:srgbClr val="BD4220"/>
              </a:buClr>
            </a:pPr>
            <a:r>
              <a:rPr lang="en-US" smtClean="0"/>
              <a:t>Click to edit Master text styles</a:t>
            </a:r>
          </a:p>
          <a:p>
            <a:pPr lvl="1">
              <a:buClr>
                <a:srgbClr val="BD4220"/>
              </a:buClr>
            </a:pPr>
            <a:r>
              <a:rPr lang="en-US" smtClean="0"/>
              <a:t>Second level</a:t>
            </a:r>
          </a:p>
          <a:p>
            <a:pPr lvl="2">
              <a:buClr>
                <a:srgbClr val="BD4220"/>
              </a:buClr>
            </a:pPr>
            <a:r>
              <a:rPr lang="en-US" smtClean="0"/>
              <a:t>Third level</a:t>
            </a:r>
          </a:p>
          <a:p>
            <a:pPr lvl="3">
              <a:buClr>
                <a:srgbClr val="BD4220"/>
              </a:buClr>
            </a:pPr>
            <a:r>
              <a:rPr lang="en-US" smtClean="0"/>
              <a:t>Fourth level</a:t>
            </a:r>
          </a:p>
          <a:p>
            <a:pPr lvl="4">
              <a:buClr>
                <a:srgbClr val="BD4220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200" y="1219200"/>
            <a:ext cx="4038600" cy="60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800600" y="1219200"/>
            <a:ext cx="4038600" cy="60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>
                <a:solidFill>
                  <a:srgbClr val="0A346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2942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solidFill>
                  <a:srgbClr val="0A346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2295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414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8279866-A97A-E349-A5A4-BEA31A3878CA}" type="slidenum">
              <a:rPr lang="en-US" smtClean="0">
                <a:solidFill>
                  <a:prstClr val="white">
                    <a:lumMod val="8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85000"/>
                  </a:prstClr>
                </a:solidFill>
                <a:latin typeface="Calibri"/>
              </a:rPr>
              <a:t>© 2013 Lancope, Inc.   All rights reserved. </a:t>
            </a:r>
            <a:endParaRPr lang="en-US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520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05600" y="6477000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88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876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6828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3886200" cy="1470025"/>
          </a:xfrm>
          <a:prstGeom prst="rect">
            <a:avLst/>
          </a:prstGeom>
        </p:spPr>
        <p:txBody>
          <a:bodyPr/>
          <a:lstStyle>
            <a:lvl1pPr algn="l">
              <a:lnSpc>
                <a:spcPts val="2800"/>
              </a:lnSpc>
              <a:defRPr sz="2400" b="1">
                <a:solidFill>
                  <a:srgbClr val="BD422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38862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7876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BD4220"/>
              </a:buCl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buClr>
                <a:schemeClr val="bg1">
                  <a:lumMod val="65000"/>
                </a:schemeClr>
              </a:buCl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Lancope, Inc.   All rights reserved.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57200" y="533400"/>
            <a:ext cx="5791200" cy="609600"/>
          </a:xfrm>
          <a:prstGeom prst="rect">
            <a:avLst/>
          </a:prstGeom>
        </p:spPr>
        <p:txBody>
          <a:bodyPr/>
          <a:lstStyle>
            <a:lvl1pPr algn="l">
              <a:lnSpc>
                <a:spcPts val="2800"/>
              </a:lnSpc>
              <a:defRPr sz="2400" b="1">
                <a:solidFill>
                  <a:srgbClr val="BD422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20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6019800" cy="609600"/>
          </a:xfrm>
          <a:prstGeom prst="rect">
            <a:avLst/>
          </a:prstGeom>
        </p:spPr>
        <p:txBody>
          <a:bodyPr/>
          <a:lstStyle>
            <a:lvl1pPr>
              <a:defRPr lang="en-US" sz="2400" b="1">
                <a:solidFill>
                  <a:srgbClr val="BD4220"/>
                </a:solidFill>
              </a:defRPr>
            </a:lvl1pPr>
          </a:lstStyle>
          <a:p>
            <a:pPr lvl="0" algn="l">
              <a:lnSpc>
                <a:spcPts val="28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Lancope,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219200"/>
            <a:ext cx="4038600" cy="5029200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rgbClr val="000000"/>
                </a:solidFill>
              </a:defRPr>
            </a:lvl1pPr>
            <a:lvl2pPr>
              <a:defRPr lang="en-US" sz="2000" smtClean="0">
                <a:solidFill>
                  <a:srgbClr val="000000"/>
                </a:solidFill>
              </a:defRPr>
            </a:lvl2pPr>
            <a:lvl3pPr>
              <a:defRPr lang="en-US" sz="1800" smtClean="0">
                <a:solidFill>
                  <a:srgbClr val="000000"/>
                </a:solidFill>
              </a:defRPr>
            </a:lvl3pPr>
            <a:lvl4pPr>
              <a:defRPr lang="en-US" sz="1600" smtClean="0">
                <a:solidFill>
                  <a:srgbClr val="000000"/>
                </a:solidFill>
              </a:defRPr>
            </a:lvl4pPr>
            <a:lvl5pPr>
              <a:defRPr lang="en-US" sz="1400">
                <a:solidFill>
                  <a:srgbClr val="000000"/>
                </a:solidFill>
              </a:defRPr>
            </a:lvl5pPr>
          </a:lstStyle>
          <a:p>
            <a:pPr lvl="0">
              <a:buClr>
                <a:srgbClr val="BD4220"/>
              </a:buClr>
            </a:pPr>
            <a:r>
              <a:rPr lang="en-US" smtClean="0"/>
              <a:t>Click to edit Master text styles</a:t>
            </a:r>
          </a:p>
          <a:p>
            <a:pPr lvl="1">
              <a:buClr>
                <a:srgbClr val="BD4220"/>
              </a:buClr>
            </a:pPr>
            <a:r>
              <a:rPr lang="en-US" smtClean="0"/>
              <a:t>Second level</a:t>
            </a:r>
          </a:p>
          <a:p>
            <a:pPr lvl="2">
              <a:buClr>
                <a:srgbClr val="BD4220"/>
              </a:buClr>
            </a:pPr>
            <a:r>
              <a:rPr lang="en-US" smtClean="0"/>
              <a:t>Third level</a:t>
            </a:r>
          </a:p>
          <a:p>
            <a:pPr lvl="3">
              <a:buClr>
                <a:srgbClr val="BD4220"/>
              </a:buClr>
            </a:pPr>
            <a:r>
              <a:rPr lang="en-US" smtClean="0"/>
              <a:t>Fourth level</a:t>
            </a:r>
          </a:p>
          <a:p>
            <a:pPr lvl="4">
              <a:buClr>
                <a:srgbClr val="BD4220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219200"/>
            <a:ext cx="4038600" cy="5029200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rgbClr val="000000"/>
                </a:solidFill>
              </a:defRPr>
            </a:lvl1pPr>
            <a:lvl2pPr>
              <a:defRPr lang="en-US" sz="2000" smtClean="0">
                <a:solidFill>
                  <a:srgbClr val="000000"/>
                </a:solidFill>
              </a:defRPr>
            </a:lvl2pPr>
            <a:lvl3pPr>
              <a:defRPr lang="en-US" sz="1800" smtClean="0">
                <a:solidFill>
                  <a:srgbClr val="000000"/>
                </a:solidFill>
              </a:defRPr>
            </a:lvl3pPr>
            <a:lvl4pPr>
              <a:defRPr lang="en-US" sz="1600" smtClean="0">
                <a:solidFill>
                  <a:srgbClr val="000000"/>
                </a:solidFill>
              </a:defRPr>
            </a:lvl4pPr>
            <a:lvl5pPr>
              <a:defRPr lang="en-US" sz="1400">
                <a:solidFill>
                  <a:srgbClr val="000000"/>
                </a:solidFill>
              </a:defRPr>
            </a:lvl5pPr>
          </a:lstStyle>
          <a:p>
            <a:pPr lvl="0">
              <a:buClr>
                <a:srgbClr val="BD4220"/>
              </a:buClr>
            </a:pPr>
            <a:r>
              <a:rPr lang="en-US" smtClean="0"/>
              <a:t>Click to edit Master text styles</a:t>
            </a:r>
          </a:p>
          <a:p>
            <a:pPr lvl="1">
              <a:buClr>
                <a:srgbClr val="BD4220"/>
              </a:buClr>
            </a:pPr>
            <a:r>
              <a:rPr lang="en-US" smtClean="0"/>
              <a:t>Second level</a:t>
            </a:r>
          </a:p>
          <a:p>
            <a:pPr lvl="2">
              <a:buClr>
                <a:srgbClr val="BD4220"/>
              </a:buClr>
            </a:pPr>
            <a:r>
              <a:rPr lang="en-US" smtClean="0"/>
              <a:t>Third level</a:t>
            </a:r>
          </a:p>
          <a:p>
            <a:pPr lvl="3">
              <a:buClr>
                <a:srgbClr val="BD4220"/>
              </a:buClr>
            </a:pPr>
            <a:r>
              <a:rPr lang="en-US" smtClean="0"/>
              <a:t>Fourth level</a:t>
            </a:r>
          </a:p>
          <a:p>
            <a:pPr lvl="4">
              <a:buClr>
                <a:srgbClr val="BD4220"/>
              </a:buClr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733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6019800" cy="609600"/>
          </a:xfrm>
          <a:prstGeom prst="rect">
            <a:avLst/>
          </a:prstGeom>
        </p:spPr>
        <p:txBody>
          <a:bodyPr/>
          <a:lstStyle>
            <a:lvl1pPr>
              <a:defRPr lang="en-US" sz="2400" b="1">
                <a:solidFill>
                  <a:srgbClr val="BD4220"/>
                </a:solidFill>
              </a:defRPr>
            </a:lvl1pPr>
          </a:lstStyle>
          <a:p>
            <a:pPr lvl="0" algn="l">
              <a:lnSpc>
                <a:spcPts val="28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Lancope,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905000"/>
            <a:ext cx="4038600" cy="4343400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solidFill>
                  <a:srgbClr val="000000"/>
                </a:solidFill>
              </a:defRPr>
            </a:lvl1pPr>
            <a:lvl2pPr>
              <a:defRPr lang="en-US" sz="1800" smtClean="0">
                <a:solidFill>
                  <a:srgbClr val="000000"/>
                </a:solidFill>
              </a:defRPr>
            </a:lvl2pPr>
            <a:lvl3pPr>
              <a:defRPr lang="en-US" sz="1600" smtClean="0">
                <a:solidFill>
                  <a:srgbClr val="000000"/>
                </a:solidFill>
              </a:defRPr>
            </a:lvl3pPr>
            <a:lvl4pPr>
              <a:defRPr lang="en-US" sz="1400" smtClean="0">
                <a:solidFill>
                  <a:srgbClr val="000000"/>
                </a:solidFill>
              </a:defRPr>
            </a:lvl4pPr>
            <a:lvl5pPr>
              <a:defRPr lang="en-US" sz="1200">
                <a:solidFill>
                  <a:srgbClr val="000000"/>
                </a:solidFill>
              </a:defRPr>
            </a:lvl5pPr>
          </a:lstStyle>
          <a:p>
            <a:pPr lvl="0">
              <a:buClr>
                <a:srgbClr val="BD4220"/>
              </a:buClr>
            </a:pPr>
            <a:r>
              <a:rPr lang="en-US" smtClean="0"/>
              <a:t>Click to edit Master text styles</a:t>
            </a:r>
          </a:p>
          <a:p>
            <a:pPr lvl="1">
              <a:buClr>
                <a:srgbClr val="BD4220"/>
              </a:buClr>
            </a:pPr>
            <a:r>
              <a:rPr lang="en-US" smtClean="0"/>
              <a:t>Second level</a:t>
            </a:r>
          </a:p>
          <a:p>
            <a:pPr lvl="2">
              <a:buClr>
                <a:srgbClr val="BD4220"/>
              </a:buClr>
            </a:pPr>
            <a:r>
              <a:rPr lang="en-US" smtClean="0"/>
              <a:t>Third level</a:t>
            </a:r>
          </a:p>
          <a:p>
            <a:pPr lvl="3">
              <a:buClr>
                <a:srgbClr val="BD4220"/>
              </a:buClr>
            </a:pPr>
            <a:r>
              <a:rPr lang="en-US" smtClean="0"/>
              <a:t>Fourth level</a:t>
            </a:r>
          </a:p>
          <a:p>
            <a:pPr lvl="4">
              <a:buClr>
                <a:srgbClr val="BD4220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905000"/>
            <a:ext cx="4038600" cy="4343400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solidFill>
                  <a:srgbClr val="000000"/>
                </a:solidFill>
              </a:defRPr>
            </a:lvl1pPr>
            <a:lvl2pPr>
              <a:defRPr lang="en-US" sz="1800" smtClean="0">
                <a:solidFill>
                  <a:srgbClr val="000000"/>
                </a:solidFill>
              </a:defRPr>
            </a:lvl2pPr>
            <a:lvl3pPr>
              <a:defRPr lang="en-US" sz="1600" smtClean="0">
                <a:solidFill>
                  <a:srgbClr val="000000"/>
                </a:solidFill>
              </a:defRPr>
            </a:lvl3pPr>
            <a:lvl4pPr>
              <a:defRPr lang="en-US" sz="1400" smtClean="0">
                <a:solidFill>
                  <a:srgbClr val="000000"/>
                </a:solidFill>
              </a:defRPr>
            </a:lvl4pPr>
            <a:lvl5pPr>
              <a:defRPr lang="en-US" sz="1200">
                <a:solidFill>
                  <a:srgbClr val="000000"/>
                </a:solidFill>
              </a:defRPr>
            </a:lvl5pPr>
          </a:lstStyle>
          <a:p>
            <a:pPr lvl="0">
              <a:buClr>
                <a:srgbClr val="BD4220"/>
              </a:buClr>
            </a:pPr>
            <a:r>
              <a:rPr lang="en-US" smtClean="0"/>
              <a:t>Click to edit Master text styles</a:t>
            </a:r>
          </a:p>
          <a:p>
            <a:pPr lvl="1">
              <a:buClr>
                <a:srgbClr val="BD4220"/>
              </a:buClr>
            </a:pPr>
            <a:r>
              <a:rPr lang="en-US" smtClean="0"/>
              <a:t>Second level</a:t>
            </a:r>
          </a:p>
          <a:p>
            <a:pPr lvl="2">
              <a:buClr>
                <a:srgbClr val="BD4220"/>
              </a:buClr>
            </a:pPr>
            <a:r>
              <a:rPr lang="en-US" smtClean="0"/>
              <a:t>Third level</a:t>
            </a:r>
          </a:p>
          <a:p>
            <a:pPr lvl="3">
              <a:buClr>
                <a:srgbClr val="BD4220"/>
              </a:buClr>
            </a:pPr>
            <a:r>
              <a:rPr lang="en-US" smtClean="0"/>
              <a:t>Fourth level</a:t>
            </a:r>
          </a:p>
          <a:p>
            <a:pPr lvl="4">
              <a:buClr>
                <a:srgbClr val="BD4220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200" y="1219200"/>
            <a:ext cx="4038600" cy="60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800600" y="1219200"/>
            <a:ext cx="4038600" cy="60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1">
                <a:solidFill>
                  <a:srgbClr val="0A346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040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solidFill>
                  <a:srgbClr val="0A346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6502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81117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8279866-A97A-E349-A5A4-BEA31A3878CA}" type="slidenum">
              <a:rPr lang="en-US" smtClean="0">
                <a:solidFill>
                  <a:prstClr val="white">
                    <a:lumMod val="8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85000"/>
                  </a:prstClr>
                </a:solidFill>
                <a:latin typeface="Calibri"/>
              </a:rPr>
              <a:t>© 2013 Lancope, Inc.   All rights reserved. </a:t>
            </a:r>
            <a:endParaRPr lang="en-US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6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05600" y="6477000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149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1040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12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10400" y="128016"/>
            <a:ext cx="1905000" cy="7863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52400"/>
            <a:ext cx="1104900" cy="223966"/>
          </a:xfrm>
          <a:prstGeom prst="rect">
            <a:avLst/>
          </a:prstGeom>
        </p:spPr>
      </p:pic>
      <p:pic>
        <p:nvPicPr>
          <p:cNvPr id="11" name="Picture 10" descr="TitleBug.png"/>
          <p:cNvPicPr>
            <a:picLocks noChangeAspect="1"/>
          </p:cNvPicPr>
          <p:nvPr/>
        </p:nvPicPr>
        <p:blipFill rotWithShape="1">
          <a:blip r:embed="rId13"/>
          <a:srcRect r="79469"/>
          <a:stretch/>
        </p:blipFill>
        <p:spPr>
          <a:xfrm>
            <a:off x="6443133" y="130019"/>
            <a:ext cx="719667" cy="784381"/>
          </a:xfrm>
          <a:prstGeom prst="rect">
            <a:avLst/>
          </a:prstGeom>
        </p:spPr>
      </p:pic>
      <p:pic>
        <p:nvPicPr>
          <p:cNvPr id="5" name="Picture 4" descr="tagline-ppt-text-0307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6616"/>
            <a:ext cx="3431819" cy="4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0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© 2013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Lancope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, Inc.   All rights reserved. 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10400" y="128016"/>
            <a:ext cx="1905000" cy="7863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52400"/>
            <a:ext cx="1104900" cy="223966"/>
          </a:xfrm>
          <a:prstGeom prst="rect">
            <a:avLst/>
          </a:prstGeom>
        </p:spPr>
      </p:pic>
      <p:pic>
        <p:nvPicPr>
          <p:cNvPr id="11" name="Picture 10" descr="TitleBug.png"/>
          <p:cNvPicPr>
            <a:picLocks noChangeAspect="1"/>
          </p:cNvPicPr>
          <p:nvPr/>
        </p:nvPicPr>
        <p:blipFill rotWithShape="1">
          <a:blip r:embed="rId13"/>
          <a:srcRect r="79469"/>
          <a:stretch/>
        </p:blipFill>
        <p:spPr>
          <a:xfrm>
            <a:off x="6443133" y="130019"/>
            <a:ext cx="719667" cy="784381"/>
          </a:xfrm>
          <a:prstGeom prst="rect">
            <a:avLst/>
          </a:prstGeom>
        </p:spPr>
      </p:pic>
      <p:pic>
        <p:nvPicPr>
          <p:cNvPr id="5" name="Picture 4" descr="tagline-ppt-text-0307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6616"/>
            <a:ext cx="3431819" cy="4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7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6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6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gov/dmd/img.cfm?node=Photos/Technology/Cells%20and%20biological%20pathways&amp;id=79194" TargetMode="External"/><Relationship Id="rId4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hyperlink" Target="http://dropwizard.codahale.com/" TargetMode="External"/><Relationship Id="rId12" Type="http://schemas.openxmlformats.org/officeDocument/2006/relationships/hyperlink" Target="http://metrics.codahale.com/" TargetMode="External"/><Relationship Id="rId13" Type="http://schemas.openxmlformats.org/officeDocument/2006/relationships/hyperlink" Target="https://github.com/Netflix/Hystrix" TargetMode="External"/><Relationship Id="rId14" Type="http://schemas.openxmlformats.org/officeDocument/2006/relationships/hyperlink" Target="https://kafka.apache.org/" TargetMode="External"/><Relationship Id="rId15" Type="http://schemas.openxmlformats.org/officeDocument/2006/relationships/hyperlink" Target="http://www.eventhelix.com/realtimemantra/faulthandling/system_reliability_availability.htm%23.UtASOGRDuAR" TargetMode="External"/><Relationship Id="rId16" Type="http://schemas.openxmlformats.org/officeDocument/2006/relationships/hyperlink" Target="http://www.atlantawatershed.org/inside-dwm/history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Relationship Id="rId3" Type="http://schemas.openxmlformats.org/officeDocument/2006/relationships/hyperlink" Target="http://www.wired.com/wiredenterprise/2013/09/the-second-coming-of-java/2/" TargetMode="External"/><Relationship Id="rId4" Type="http://schemas.openxmlformats.org/officeDocument/2006/relationships/hyperlink" Target="http://www.infoq.com/presentations/Micro-Services" TargetMode="External"/><Relationship Id="rId5" Type="http://schemas.openxmlformats.org/officeDocument/2006/relationships/hyperlink" Target="http://www.infoq.com/news/2013/10/goto-ber-microservices" TargetMode="External"/><Relationship Id="rId6" Type="http://schemas.openxmlformats.org/officeDocument/2006/relationships/hyperlink" Target="http://www.amazon.com/Domain-Driven-Design-Tackling-Complexity-Software/dp/0321125215" TargetMode="External"/><Relationship Id="rId7" Type="http://schemas.openxmlformats.org/officeDocument/2006/relationships/hyperlink" Target="http://www.youtube.com/watch?v=2rKEveL55TY" TargetMode="External"/><Relationship Id="rId8" Type="http://schemas.openxmlformats.org/officeDocument/2006/relationships/hyperlink" Target="http://www.infoq.com/presentations/Microservice-Architectures-Scala" TargetMode="External"/><Relationship Id="rId9" Type="http://schemas.openxmlformats.org/officeDocument/2006/relationships/hyperlink" Target="http://www.infoq.com/presentations/adopting-continuous-delivery" TargetMode="External"/><Relationship Id="rId10" Type="http://schemas.openxmlformats.org/officeDocument/2006/relationships/hyperlink" Target="http://yobriefca.se/blog/2013/04/29/micro-service-architecture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086600" cy="1470025"/>
          </a:xfrm>
        </p:spPr>
        <p:txBody>
          <a:bodyPr anchor="ctr"/>
          <a:lstStyle/>
          <a:p>
            <a:r>
              <a:rPr lang="en-US" sz="3600" dirty="0" smtClean="0"/>
              <a:t>Micro-services based architecture </a:t>
            </a:r>
            <a:br>
              <a:rPr lang="en-US" sz="3600" dirty="0" smtClean="0"/>
            </a:br>
            <a:r>
              <a:rPr lang="en-US" sz="3600" dirty="0" smtClean="0"/>
              <a:t>– a path to “Living Software”? 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Jason Chambers</a:t>
            </a:r>
          </a:p>
          <a:p>
            <a:r>
              <a:rPr lang="en-US" dirty="0" smtClean="0"/>
              <a:t>Director of Engineering</a:t>
            </a:r>
          </a:p>
        </p:txBody>
      </p:sp>
      <p:pic>
        <p:nvPicPr>
          <p:cNvPr id="2" name="Picture 1" descr="devnexus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172200"/>
            <a:ext cx="2857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monolithic architectures impede Continuous Delivery?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5410200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“Adopting Continuous Delivery: Adjusting your Architecture”,</a:t>
            </a:r>
            <a:br>
              <a:rPr lang="en-US" dirty="0"/>
            </a:br>
            <a:r>
              <a:rPr lang="en-US" dirty="0"/>
              <a:t>Rachel </a:t>
            </a:r>
            <a:r>
              <a:rPr lang="en-US" dirty="0" err="1"/>
              <a:t>Laycock</a:t>
            </a:r>
            <a:r>
              <a:rPr lang="en-US" dirty="0"/>
              <a:t>, </a:t>
            </a:r>
            <a:r>
              <a:rPr lang="en-US" dirty="0" err="1"/>
              <a:t>Qcon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www.infoq.com</a:t>
            </a:r>
            <a:r>
              <a:rPr lang="en-US" dirty="0"/>
              <a:t>/presentations/adopting-continuous-delivery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229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943278">
            <a:off x="2575427" y="3193415"/>
            <a:ext cx="2541624" cy="2487217"/>
            <a:chOff x="6858000" y="3505200"/>
            <a:chExt cx="1841500" cy="1635125"/>
          </a:xfrm>
        </p:grpSpPr>
        <p:pic>
          <p:nvPicPr>
            <p:cNvPr id="6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 rot="20843219">
              <a:off x="7020757" y="4215409"/>
              <a:ext cx="1606677" cy="48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Monolithic applications can take forever to build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rot="943278">
            <a:off x="6156826" y="3574415"/>
            <a:ext cx="2541624" cy="2487217"/>
            <a:chOff x="6858000" y="3505200"/>
            <a:chExt cx="1841500" cy="1635125"/>
          </a:xfrm>
        </p:grpSpPr>
        <p:pic>
          <p:nvPicPr>
            <p:cNvPr id="10" name="Picture 9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 rot="20843219">
              <a:off x="7020757" y="4357044"/>
              <a:ext cx="1606677" cy="20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u="sng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Productivity</a:t>
              </a: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 killer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pic>
        <p:nvPicPr>
          <p:cNvPr id="2" name="Picture 1" descr="Screen Shot 2014-02-05 at 4.2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343900" cy="1509636"/>
          </a:xfrm>
          <a:prstGeom prst="rect">
            <a:avLst/>
          </a:prstGeom>
        </p:spPr>
      </p:pic>
      <p:cxnSp>
        <p:nvCxnSpPr>
          <p:cNvPr id="22" name="Curved Connector 21"/>
          <p:cNvCxnSpPr/>
          <p:nvPr/>
        </p:nvCxnSpPr>
        <p:spPr>
          <a:xfrm rot="16200000" flipV="1">
            <a:off x="2493810" y="2001990"/>
            <a:ext cx="1686494" cy="1035314"/>
          </a:xfrm>
          <a:prstGeom prst="curvedConnector3">
            <a:avLst>
              <a:gd name="adj1" fmla="val 50000"/>
            </a:avLst>
          </a:prstGeom>
          <a:ln w="603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95008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23 at 10.2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1" y="853749"/>
            <a:ext cx="8598704" cy="38098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rot="943278">
            <a:off x="150679" y="2757141"/>
            <a:ext cx="2541624" cy="2487217"/>
            <a:chOff x="6858000" y="3505200"/>
            <a:chExt cx="1841500" cy="1635125"/>
          </a:xfrm>
        </p:grpSpPr>
        <p:pic>
          <p:nvPicPr>
            <p:cNvPr id="6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 rot="20843219">
              <a:off x="7020757" y="4215409"/>
              <a:ext cx="1606677" cy="48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Monolithic applications can take forever to get on their feet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rot="943278">
            <a:off x="6112051" y="1782395"/>
            <a:ext cx="2541624" cy="2487217"/>
            <a:chOff x="6858000" y="3505200"/>
            <a:chExt cx="1841500" cy="1635125"/>
          </a:xfrm>
        </p:grpSpPr>
        <p:pic>
          <p:nvPicPr>
            <p:cNvPr id="10" name="Picture 9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 rot="20843219">
              <a:off x="7020757" y="4357044"/>
              <a:ext cx="1606677" cy="20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u="sng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Availability</a:t>
              </a: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 challenges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rot="943278">
            <a:off x="5441338" y="4072969"/>
            <a:ext cx="2541624" cy="2487217"/>
            <a:chOff x="6858000" y="3505200"/>
            <a:chExt cx="1841500" cy="1635125"/>
          </a:xfrm>
        </p:grpSpPr>
        <p:pic>
          <p:nvPicPr>
            <p:cNvPr id="13" name="Picture 12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u="sng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Serviceability</a:t>
              </a: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 challenges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rot="943278">
            <a:off x="2991574" y="1783896"/>
            <a:ext cx="2541624" cy="2487217"/>
            <a:chOff x="6858000" y="3505200"/>
            <a:chExt cx="1841500" cy="1635125"/>
          </a:xfrm>
        </p:grpSpPr>
        <p:pic>
          <p:nvPicPr>
            <p:cNvPr id="16" name="Picture 1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100% unavailable during this time</a:t>
              </a:r>
              <a:endParaRPr kumimoji="0" lang="en-US" sz="1400" b="0" i="0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cxnSp>
        <p:nvCxnSpPr>
          <p:cNvPr id="22" name="Curved Connector 21"/>
          <p:cNvCxnSpPr/>
          <p:nvPr/>
        </p:nvCxnSpPr>
        <p:spPr>
          <a:xfrm rot="5400000" flipH="1" flipV="1">
            <a:off x="3854309" y="1791496"/>
            <a:ext cx="1864966" cy="1462186"/>
          </a:xfrm>
          <a:prstGeom prst="curvedConnector3">
            <a:avLst>
              <a:gd name="adj1" fmla="val -17523"/>
            </a:avLst>
          </a:prstGeom>
          <a:ln w="603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8521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283700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rot="943278">
            <a:off x="60826" y="1593214"/>
            <a:ext cx="2541624" cy="2487217"/>
            <a:chOff x="6858000" y="3505200"/>
            <a:chExt cx="1841500" cy="1635125"/>
          </a:xfrm>
        </p:grpSpPr>
        <p:pic>
          <p:nvPicPr>
            <p:cNvPr id="6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Too many cooks spoil the broth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943278">
            <a:off x="2346827" y="4047569"/>
            <a:ext cx="2541624" cy="2487217"/>
            <a:chOff x="6858000" y="3505200"/>
            <a:chExt cx="1841500" cy="1635125"/>
          </a:xfrm>
        </p:grpSpPr>
        <p:pic>
          <p:nvPicPr>
            <p:cNvPr id="9" name="Picture 8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Impedes ability to scale the team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33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 rot="943278">
            <a:off x="5221770" y="1174505"/>
            <a:ext cx="1841500" cy="1635125"/>
            <a:chOff x="6858000" y="3505200"/>
            <a:chExt cx="1841500" cy="1635125"/>
          </a:xfrm>
        </p:grpSpPr>
        <p:pic>
          <p:nvPicPr>
            <p:cNvPr id="17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 rot="20843219">
              <a:off x="7020757" y="4304322"/>
              <a:ext cx="16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Serviceability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943278">
            <a:off x="3809660" y="2802033"/>
            <a:ext cx="1841500" cy="1635125"/>
            <a:chOff x="6858000" y="3505200"/>
            <a:chExt cx="1841500" cy="1635125"/>
          </a:xfrm>
        </p:grpSpPr>
        <p:pic>
          <p:nvPicPr>
            <p:cNvPr id="20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 rot="20843219">
              <a:off x="7020757" y="4304322"/>
              <a:ext cx="16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Availability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943278">
            <a:off x="5734942" y="4267958"/>
            <a:ext cx="1841500" cy="1635125"/>
            <a:chOff x="6858000" y="3505200"/>
            <a:chExt cx="1841500" cy="1635125"/>
          </a:xfrm>
        </p:grpSpPr>
        <p:pic>
          <p:nvPicPr>
            <p:cNvPr id="23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 rot="20843219">
              <a:off x="7020757" y="4304322"/>
              <a:ext cx="16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Reliability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943278">
            <a:off x="2566932" y="1174504"/>
            <a:ext cx="1841500" cy="1635125"/>
            <a:chOff x="6858000" y="3505200"/>
            <a:chExt cx="1841500" cy="1635125"/>
          </a:xfrm>
        </p:grpSpPr>
        <p:pic>
          <p:nvPicPr>
            <p:cNvPr id="26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 rot="20843219">
              <a:off x="7020757" y="4304322"/>
              <a:ext cx="16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Supportability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943278">
            <a:off x="1459099" y="3838497"/>
            <a:ext cx="1841500" cy="1635125"/>
            <a:chOff x="6858000" y="3505200"/>
            <a:chExt cx="1841500" cy="1635125"/>
          </a:xfrm>
        </p:grpSpPr>
        <p:pic>
          <p:nvPicPr>
            <p:cNvPr id="29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 rot="20843219">
              <a:off x="7020757" y="4304322"/>
              <a:ext cx="16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Maintainability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28542" y="277468"/>
            <a:ext cx="71486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challenges of monolithic applications</a:t>
            </a:r>
            <a:endParaRPr lang="en-US" sz="3200" dirty="0"/>
          </a:p>
        </p:txBody>
      </p:sp>
      <p:grpSp>
        <p:nvGrpSpPr>
          <p:cNvPr id="32" name="Group 31"/>
          <p:cNvGrpSpPr/>
          <p:nvPr/>
        </p:nvGrpSpPr>
        <p:grpSpPr>
          <a:xfrm rot="943278">
            <a:off x="644282" y="1666701"/>
            <a:ext cx="1841500" cy="1635125"/>
            <a:chOff x="6858000" y="3505200"/>
            <a:chExt cx="1841500" cy="1635125"/>
          </a:xfrm>
        </p:grpSpPr>
        <p:pic>
          <p:nvPicPr>
            <p:cNvPr id="33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4" name="TextBox 33"/>
            <p:cNvSpPr txBox="1"/>
            <p:nvPr/>
          </p:nvSpPr>
          <p:spPr>
            <a:xfrm rot="20843219">
              <a:off x="7020757" y="4304322"/>
              <a:ext cx="16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Productivity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rot="943278">
            <a:off x="3311281" y="4409901"/>
            <a:ext cx="1841500" cy="1635125"/>
            <a:chOff x="6858000" y="3505200"/>
            <a:chExt cx="1841500" cy="1635125"/>
          </a:xfrm>
        </p:grpSpPr>
        <p:pic>
          <p:nvPicPr>
            <p:cNvPr id="36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7" name="TextBox 36"/>
            <p:cNvSpPr txBox="1"/>
            <p:nvPr/>
          </p:nvSpPr>
          <p:spPr>
            <a:xfrm rot="20843219">
              <a:off x="7020757" y="4304322"/>
              <a:ext cx="16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Team Growth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67998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78317">
            <a:off x="159923" y="459302"/>
            <a:ext cx="9144000" cy="631134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rot="943278">
            <a:off x="6089948" y="514328"/>
            <a:ext cx="3112894" cy="3197341"/>
            <a:chOff x="6858000" y="3505200"/>
            <a:chExt cx="1841500" cy="1635125"/>
          </a:xfrm>
        </p:grpSpPr>
        <p:pic>
          <p:nvPicPr>
            <p:cNvPr id="6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 rot="20843219">
              <a:off x="7020757" y="4214245"/>
              <a:ext cx="1606677" cy="48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This is just infrastructure stuff – why should we care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kern="0" baseline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6900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156032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Can micro-services help to address the challenges of monolithic applications?</a:t>
            </a:r>
            <a:endParaRPr lang="en-US" i="1" dirty="0"/>
          </a:p>
        </p:txBody>
      </p:sp>
      <p:pic>
        <p:nvPicPr>
          <p:cNvPr id="3" name="Picture 2" descr="Screen Shot 2014-01-29 at 7.21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9271">
            <a:off x="4487566" y="4535380"/>
            <a:ext cx="43307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7095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UNIX philosophy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943278">
            <a:off x="1241158" y="1849718"/>
            <a:ext cx="2541624" cy="2487217"/>
            <a:chOff x="6858000" y="3505200"/>
            <a:chExt cx="1841500" cy="1635125"/>
          </a:xfrm>
        </p:grpSpPr>
        <p:pic>
          <p:nvPicPr>
            <p:cNvPr id="5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Write programs that do one thing.. </a:t>
              </a: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and do it well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 rot="943278">
            <a:off x="4361635" y="2067973"/>
            <a:ext cx="2541624" cy="2487217"/>
            <a:chOff x="6858000" y="3505200"/>
            <a:chExt cx="1841500" cy="1635125"/>
          </a:xfrm>
        </p:grpSpPr>
        <p:pic>
          <p:nvPicPr>
            <p:cNvPr id="8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Write programs that work together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pic>
        <p:nvPicPr>
          <p:cNvPr id="3" name="Picture 2" descr="Screen Shot 2014-01-16 at 10.41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029200"/>
            <a:ext cx="8458200" cy="622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7800" y="6488668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“Micro Services: Java, the Unix Way", </a:t>
            </a:r>
            <a:r>
              <a:rPr lang="en-US" dirty="0" err="1" smtClean="0"/>
              <a:t>QCon</a:t>
            </a:r>
            <a:r>
              <a:rPr lang="en-US" dirty="0" smtClean="0"/>
              <a:t> </a:t>
            </a:r>
            <a:r>
              <a:rPr lang="en-US" dirty="0"/>
              <a:t>San Francisco 2012, James </a:t>
            </a:r>
            <a:r>
              <a:rPr lang="en-US" dirty="0" smtClean="0"/>
              <a:t>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1034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d_cli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0780">
            <a:off x="718653" y="-1"/>
            <a:ext cx="5097162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7852" y="705556"/>
            <a:ext cx="28692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Micro-services architecture is an approach – the choice of platform and programming language is merely an implementation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47932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91200" y="699912"/>
            <a:ext cx="2869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Hmm – looks like Netflix also seem to be moving away from monolithic application structures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8329">
            <a:off x="568000" y="594291"/>
            <a:ext cx="6199571" cy="597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2761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2797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1-15 at 2.4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1854">
            <a:off x="566429" y="623286"/>
            <a:ext cx="5908079" cy="5404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0400" y="609600"/>
            <a:ext cx="195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Gilt too!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1144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  <a:effectLst/>
        </p:spPr>
        <p:txBody>
          <a:bodyPr>
            <a:normAutofit fontScale="90000"/>
          </a:bodyPr>
          <a:lstStyle/>
          <a:p>
            <a:r>
              <a:rPr lang="en-US" dirty="0" smtClean="0"/>
              <a:t>Large airline website case study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5800" y="1672118"/>
            <a:ext cx="2304565" cy="1116859"/>
            <a:chOff x="685800" y="1672118"/>
            <a:chExt cx="2304565" cy="1116859"/>
          </a:xfrm>
        </p:grpSpPr>
        <p:sp>
          <p:nvSpPr>
            <p:cNvPr id="10" name="Rectangle 9"/>
            <p:cNvSpPr/>
            <p:nvPr/>
          </p:nvSpPr>
          <p:spPr>
            <a:xfrm>
              <a:off x="685800" y="1672118"/>
              <a:ext cx="2304565" cy="107536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9381" y="2481200"/>
              <a:ext cx="1229101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Container</a:t>
              </a:r>
              <a:endParaRPr lang="en-US" sz="1400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951168" y="1703448"/>
              <a:ext cx="1823166" cy="242282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UI layer</a:t>
              </a:r>
              <a:endParaRPr lang="en-US" sz="1400" dirty="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51168" y="1976989"/>
              <a:ext cx="1823166" cy="242282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Business layer</a:t>
              </a:r>
              <a:endParaRPr lang="en-US" sz="1400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951168" y="2250530"/>
              <a:ext cx="1823166" cy="242282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Data layer</a:t>
              </a:r>
              <a:endParaRPr lang="en-US" sz="1400" dirty="0"/>
            </a:p>
          </p:txBody>
        </p:sp>
      </p:grpSp>
      <p:sp>
        <p:nvSpPr>
          <p:cNvPr id="191" name="Bent Arrow 190"/>
          <p:cNvSpPr/>
          <p:nvPr/>
        </p:nvSpPr>
        <p:spPr>
          <a:xfrm rot="5400000">
            <a:off x="3429000" y="1976989"/>
            <a:ext cx="762000" cy="77049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2" name="Bent Arrow 191"/>
          <p:cNvSpPr/>
          <p:nvPr/>
        </p:nvSpPr>
        <p:spPr>
          <a:xfrm rot="5400000">
            <a:off x="5580191" y="3703356"/>
            <a:ext cx="762000" cy="77049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50426" y="4648200"/>
            <a:ext cx="28692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Although we stopped short of micro-services (this was early 2000s) – the result of carving up into smaller chunks delivered significant value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56033" y="3241502"/>
            <a:ext cx="2304565" cy="1482899"/>
            <a:chOff x="3056033" y="3241502"/>
            <a:chExt cx="2304565" cy="1482899"/>
          </a:xfrm>
        </p:grpSpPr>
        <p:grpSp>
          <p:nvGrpSpPr>
            <p:cNvPr id="4" name="Group 3"/>
            <p:cNvGrpSpPr/>
            <p:nvPr/>
          </p:nvGrpSpPr>
          <p:grpSpPr>
            <a:xfrm>
              <a:off x="3056033" y="3241502"/>
              <a:ext cx="2304565" cy="1482899"/>
              <a:chOff x="3056033" y="3241502"/>
              <a:chExt cx="2304565" cy="1132735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3056033" y="3244678"/>
                <a:ext cx="2304565" cy="107536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614996" y="4066460"/>
                <a:ext cx="122910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Container</a:t>
                </a:r>
                <a:endParaRPr lang="en-US" sz="1400" dirty="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6200000">
                <a:off x="3250992" y="3304355"/>
                <a:ext cx="662027" cy="53632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Preflight</a:t>
                </a:r>
                <a:endParaRPr lang="en-US" sz="1400" dirty="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6200000">
                <a:off x="3888197" y="3299733"/>
                <a:ext cx="658851" cy="548741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Loyalty</a:t>
                </a:r>
                <a:endParaRPr lang="en-US" sz="1400" dirty="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6200000">
                <a:off x="4528582" y="3293138"/>
                <a:ext cx="662029" cy="55875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Booking</a:t>
                </a:r>
                <a:endParaRPr lang="en-US" sz="1400" dirty="0"/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315810" y="4108184"/>
              <a:ext cx="1823166" cy="24228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Core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51360" y="4895183"/>
            <a:ext cx="2973124" cy="1113829"/>
            <a:chOff x="5451360" y="4895183"/>
            <a:chExt cx="2973124" cy="1113829"/>
          </a:xfrm>
        </p:grpSpPr>
        <p:grpSp>
          <p:nvGrpSpPr>
            <p:cNvPr id="5" name="Group 4"/>
            <p:cNvGrpSpPr/>
            <p:nvPr/>
          </p:nvGrpSpPr>
          <p:grpSpPr>
            <a:xfrm>
              <a:off x="5451360" y="4895183"/>
              <a:ext cx="2973124" cy="1113829"/>
              <a:chOff x="5451360" y="4895183"/>
              <a:chExt cx="2973124" cy="1113829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7397990" y="4895183"/>
                <a:ext cx="769983" cy="107536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451360" y="4907883"/>
                <a:ext cx="1635240" cy="107536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8" name="Group 167"/>
              <p:cNvGrpSpPr/>
              <p:nvPr/>
            </p:nvGrpSpPr>
            <p:grpSpPr>
              <a:xfrm>
                <a:off x="5633195" y="4937001"/>
                <a:ext cx="819907" cy="809082"/>
                <a:chOff x="4193126" y="5245100"/>
                <a:chExt cx="819907" cy="809082"/>
              </a:xfrm>
            </p:grpSpPr>
            <p:sp>
              <p:nvSpPr>
                <p:cNvPr id="162" name="Rectangle 161"/>
                <p:cNvSpPr/>
                <p:nvPr/>
              </p:nvSpPr>
              <p:spPr>
                <a:xfrm>
                  <a:off x="4193126" y="5245100"/>
                  <a:ext cx="109916" cy="80908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4334035" y="5245100"/>
                  <a:ext cx="109916" cy="80908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4475701" y="5245100"/>
                  <a:ext cx="109916" cy="80908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4620542" y="5245100"/>
                  <a:ext cx="109916" cy="80908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4761451" y="5245100"/>
                  <a:ext cx="109916" cy="80908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4903117" y="5245100"/>
                  <a:ext cx="109916" cy="80908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3" name="Rectangle 172"/>
              <p:cNvSpPr/>
              <p:nvPr/>
            </p:nvSpPr>
            <p:spPr>
              <a:xfrm>
                <a:off x="6500103" y="4937001"/>
                <a:ext cx="109916" cy="8090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641012" y="4937001"/>
                <a:ext cx="109916" cy="8090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782678" y="4937001"/>
                <a:ext cx="109916" cy="8090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598832" y="4895183"/>
                <a:ext cx="109916" cy="80908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7740498" y="4895183"/>
                <a:ext cx="109916" cy="80908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7892898" y="4895183"/>
                <a:ext cx="109916" cy="80908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663493" y="5701235"/>
                <a:ext cx="122910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Container</a:t>
                </a:r>
                <a:endParaRPr lang="en-US" sz="14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195383" y="5692769"/>
                <a:ext cx="122910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Container</a:t>
                </a:r>
                <a:endParaRPr lang="en-US" sz="1400" dirty="0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5633195" y="5638800"/>
              <a:ext cx="1259399" cy="1104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98831" y="5603927"/>
              <a:ext cx="403983" cy="1104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349980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453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</a:t>
            </a:r>
            <a:br>
              <a:rPr lang="en-US" dirty="0" smtClean="0"/>
            </a:br>
            <a:r>
              <a:rPr lang="en-US" dirty="0" smtClean="0"/>
              <a:t>micro-service?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 rot="943278">
            <a:off x="217061" y="197971"/>
            <a:ext cx="1719793" cy="1631160"/>
            <a:chOff x="6858000" y="3505200"/>
            <a:chExt cx="1841500" cy="1635125"/>
          </a:xfrm>
        </p:grpSpPr>
        <p:pic>
          <p:nvPicPr>
            <p:cNvPr id="4" name="Picture 3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843219">
              <a:off x="6979717" y="4220549"/>
              <a:ext cx="1606677" cy="20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Small (enough)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943278">
            <a:off x="6189694" y="5197304"/>
            <a:ext cx="1719793" cy="1631160"/>
            <a:chOff x="6858002" y="3505200"/>
            <a:chExt cx="1841500" cy="1635125"/>
          </a:xfrm>
        </p:grpSpPr>
        <p:pic>
          <p:nvPicPr>
            <p:cNvPr id="7" name="Picture 6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2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 rot="20843219">
              <a:off x="6979717" y="3951487"/>
              <a:ext cx="1606677" cy="740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Single Responsibility Principle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rot="943278">
            <a:off x="3729913" y="18588"/>
            <a:ext cx="1719793" cy="1631160"/>
            <a:chOff x="6858000" y="3505200"/>
            <a:chExt cx="1841500" cy="1635125"/>
          </a:xfrm>
        </p:grpSpPr>
        <p:pic>
          <p:nvPicPr>
            <p:cNvPr id="10" name="Picture 9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 rot="20843219">
              <a:off x="6979717" y="4167453"/>
              <a:ext cx="1606677" cy="30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Independent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rot="943278">
            <a:off x="188819" y="1824386"/>
            <a:ext cx="1719793" cy="1631160"/>
            <a:chOff x="6858000" y="3505200"/>
            <a:chExt cx="1841500" cy="1635125"/>
          </a:xfrm>
        </p:grpSpPr>
        <p:pic>
          <p:nvPicPr>
            <p:cNvPr id="13" name="Picture 12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0843219">
              <a:off x="6979717" y="4059470"/>
              <a:ext cx="1606677" cy="52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Fast/Easy to startup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rot="943278">
            <a:off x="2107950" y="5048897"/>
            <a:ext cx="1719793" cy="1631160"/>
            <a:chOff x="6858000" y="3505200"/>
            <a:chExt cx="1841500" cy="1635125"/>
          </a:xfrm>
        </p:grpSpPr>
        <p:pic>
          <p:nvPicPr>
            <p:cNvPr id="16" name="Picture 1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 rot="20843219">
              <a:off x="6979717" y="4167453"/>
              <a:ext cx="1606677" cy="30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Valuable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943278">
            <a:off x="4205385" y="5168041"/>
            <a:ext cx="1719793" cy="1631160"/>
            <a:chOff x="6858000" y="3505200"/>
            <a:chExt cx="1841500" cy="1635125"/>
          </a:xfrm>
        </p:grpSpPr>
        <p:pic>
          <p:nvPicPr>
            <p:cNvPr id="19" name="Picture 18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 rot="20843219">
              <a:off x="6979717" y="4167453"/>
              <a:ext cx="1606677" cy="30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Testable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943278">
            <a:off x="1920686" y="18589"/>
            <a:ext cx="1719793" cy="1631160"/>
            <a:chOff x="6858000" y="3505200"/>
            <a:chExt cx="1841500" cy="1635125"/>
          </a:xfrm>
        </p:grpSpPr>
        <p:pic>
          <p:nvPicPr>
            <p:cNvPr id="22" name="Picture 21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 rot="20843219">
              <a:off x="6979717" y="4167453"/>
              <a:ext cx="1606677" cy="30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Replaceable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rot="943278">
            <a:off x="5424678" y="176803"/>
            <a:ext cx="1719793" cy="1631160"/>
            <a:chOff x="6858000" y="3505200"/>
            <a:chExt cx="1841500" cy="1635125"/>
          </a:xfrm>
        </p:grpSpPr>
        <p:pic>
          <p:nvPicPr>
            <p:cNvPr id="25" name="Picture 24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6" name="TextBox 25"/>
            <p:cNvSpPr txBox="1"/>
            <p:nvPr/>
          </p:nvSpPr>
          <p:spPr>
            <a:xfrm rot="20843219">
              <a:off x="6979717" y="3951487"/>
              <a:ext cx="1606677" cy="740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Runs in its own O/S process (daemon)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943278">
            <a:off x="7238412" y="3570556"/>
            <a:ext cx="1719793" cy="1631160"/>
            <a:chOff x="6858000" y="3505200"/>
            <a:chExt cx="1841500" cy="1635125"/>
          </a:xfrm>
        </p:grpSpPr>
        <p:pic>
          <p:nvPicPr>
            <p:cNvPr id="28" name="Picture 27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9" name="TextBox 28"/>
            <p:cNvSpPr txBox="1"/>
            <p:nvPr/>
          </p:nvSpPr>
          <p:spPr>
            <a:xfrm rot="20843219">
              <a:off x="6979717" y="4167453"/>
              <a:ext cx="1606677" cy="30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Encapsulation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 rot="943278">
            <a:off x="10517" y="3333156"/>
            <a:ext cx="1719793" cy="1631160"/>
            <a:chOff x="6858000" y="3505200"/>
            <a:chExt cx="1841500" cy="1635125"/>
          </a:xfrm>
        </p:grpSpPr>
        <p:pic>
          <p:nvPicPr>
            <p:cNvPr id="31" name="Picture 30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 rot="20843219">
              <a:off x="6979717" y="3951487"/>
              <a:ext cx="1606677" cy="740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Free of Temporal coupling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rot="943278">
            <a:off x="7391004" y="2018812"/>
            <a:ext cx="1719793" cy="1631160"/>
            <a:chOff x="6858000" y="3505200"/>
            <a:chExt cx="1841500" cy="1635125"/>
          </a:xfrm>
        </p:grpSpPr>
        <p:pic>
          <p:nvPicPr>
            <p:cNvPr id="34" name="Picture 33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 rot="20843219">
              <a:off x="6979717" y="4167453"/>
              <a:ext cx="1606677" cy="30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Upgrade-able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rot="943278">
            <a:off x="217059" y="4854469"/>
            <a:ext cx="1719793" cy="1631160"/>
            <a:chOff x="6858000" y="3505200"/>
            <a:chExt cx="1841500" cy="1635125"/>
          </a:xfrm>
        </p:grpSpPr>
        <p:pic>
          <p:nvPicPr>
            <p:cNvPr id="37" name="Picture 36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8" name="TextBox 37"/>
            <p:cNvSpPr txBox="1"/>
            <p:nvPr/>
          </p:nvSpPr>
          <p:spPr>
            <a:xfrm rot="20843219">
              <a:off x="6979717" y="4167453"/>
              <a:ext cx="1606677" cy="30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Forever young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943278">
            <a:off x="7240876" y="545296"/>
            <a:ext cx="1719793" cy="1631160"/>
            <a:chOff x="6858000" y="3505200"/>
            <a:chExt cx="1841500" cy="1635125"/>
          </a:xfrm>
        </p:grpSpPr>
        <p:pic>
          <p:nvPicPr>
            <p:cNvPr id="40" name="Picture 39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41" name="TextBox 40"/>
            <p:cNvSpPr txBox="1"/>
            <p:nvPr/>
          </p:nvSpPr>
          <p:spPr>
            <a:xfrm rot="20843219">
              <a:off x="6979717" y="3951487"/>
              <a:ext cx="1606677" cy="740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Easily Consumable (HTTP+JSON)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647992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453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the costs of micro-services?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 rot="943278">
            <a:off x="3465420" y="659686"/>
            <a:ext cx="1719793" cy="1631160"/>
            <a:chOff x="6858000" y="3505200"/>
            <a:chExt cx="1841500" cy="1635125"/>
          </a:xfrm>
        </p:grpSpPr>
        <p:pic>
          <p:nvPicPr>
            <p:cNvPr id="10" name="Picture 9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 rot="20843219">
              <a:off x="6979717" y="4059470"/>
              <a:ext cx="1606677" cy="52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Many processes to manage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rot="943278">
            <a:off x="5134503" y="4495775"/>
            <a:ext cx="1719793" cy="1631160"/>
            <a:chOff x="6858000" y="3505200"/>
            <a:chExt cx="1841500" cy="1635125"/>
          </a:xfrm>
        </p:grpSpPr>
        <p:pic>
          <p:nvPicPr>
            <p:cNvPr id="13" name="Picture 12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0843219">
              <a:off x="6979717" y="4059470"/>
              <a:ext cx="1606677" cy="52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Operational complexity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943278">
            <a:off x="874620" y="1040686"/>
            <a:ext cx="1719793" cy="1631160"/>
            <a:chOff x="6858000" y="3505200"/>
            <a:chExt cx="1841500" cy="1635125"/>
          </a:xfrm>
        </p:grpSpPr>
        <p:pic>
          <p:nvPicPr>
            <p:cNvPr id="22" name="Picture 21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 rot="20843219">
              <a:off x="6979717" y="4059470"/>
              <a:ext cx="1606677" cy="52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Complexity displacement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 rot="943278">
            <a:off x="1920685" y="4486876"/>
            <a:ext cx="1719793" cy="1631160"/>
            <a:chOff x="6858000" y="3505200"/>
            <a:chExt cx="1841500" cy="1635125"/>
          </a:xfrm>
        </p:grpSpPr>
        <p:pic>
          <p:nvPicPr>
            <p:cNvPr id="43" name="Picture 42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 rot="20843219">
              <a:off x="6979717" y="4059470"/>
              <a:ext cx="1606677" cy="52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More moving parts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rot="943278">
            <a:off x="5903820" y="964486"/>
            <a:ext cx="1719793" cy="1631160"/>
            <a:chOff x="6858000" y="3505200"/>
            <a:chExt cx="1841500" cy="1635125"/>
          </a:xfrm>
        </p:grpSpPr>
        <p:pic>
          <p:nvPicPr>
            <p:cNvPr id="16" name="Picture 1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 rot="20843219">
              <a:off x="6979717" y="3951487"/>
              <a:ext cx="1606677" cy="740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Increase in overall memory consumption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42369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156032"/>
          </a:xfrm>
        </p:spPr>
        <p:txBody>
          <a:bodyPr>
            <a:normAutofit/>
          </a:bodyPr>
          <a:lstStyle/>
          <a:p>
            <a:r>
              <a:rPr lang="en-US" dirty="0" smtClean="0"/>
              <a:t>Design considerations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2205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Good OO design principles are equally applicable for the design of micro-services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1930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0234">
            <a:off x="752593" y="665574"/>
            <a:ext cx="4064000" cy="5194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7927" y="1542815"/>
            <a:ext cx="2869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Domain-Driven Design (DDD) is complementary to a  Micro-services based architecture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5702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1066800"/>
            <a:ext cx="7772400" cy="41147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The hardest part is going to be finding the seams in a monolithic application to form the boundaries of the micro-services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6215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04800" y="2921000"/>
            <a:ext cx="6858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1" name="Hexagon 30"/>
          <p:cNvSpPr/>
          <p:nvPr/>
        </p:nvSpPr>
        <p:spPr>
          <a:xfrm>
            <a:off x="2133600" y="2099733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μ-svc-1</a:t>
            </a:r>
            <a:endParaRPr lang="en-US" dirty="0"/>
          </a:p>
        </p:txBody>
      </p:sp>
      <p:sp>
        <p:nvSpPr>
          <p:cNvPr id="32" name="Hexagon 31"/>
          <p:cNvSpPr/>
          <p:nvPr/>
        </p:nvSpPr>
        <p:spPr>
          <a:xfrm>
            <a:off x="2133600" y="3623733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μ-svc-2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6"/>
            <a:endCxn id="31" idx="3"/>
          </p:cNvCxnSpPr>
          <p:nvPr/>
        </p:nvCxnSpPr>
        <p:spPr>
          <a:xfrm flipV="1">
            <a:off x="990600" y="2595033"/>
            <a:ext cx="1143000" cy="668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" idx="6"/>
            <a:endCxn id="32" idx="3"/>
          </p:cNvCxnSpPr>
          <p:nvPr/>
        </p:nvCxnSpPr>
        <p:spPr>
          <a:xfrm>
            <a:off x="990600" y="3263900"/>
            <a:ext cx="1143000" cy="855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67467" y="16425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99.999%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133600" y="47667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99.999%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724400" y="1962202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Availability =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6553200" y="1777536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Uptime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6096000" y="2220899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Uptime + Downtime</a:t>
            </a:r>
            <a:endParaRPr lang="en-US" sz="16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6248400" y="2220899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82467" y="196220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100%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817533" y="2777635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99.999% = 5.26 minutes downtime/year </a:t>
            </a:r>
            <a:endParaRPr lang="en-US" sz="1600" dirty="0"/>
          </a:p>
        </p:txBody>
      </p:sp>
      <p:sp>
        <p:nvSpPr>
          <p:cNvPr id="16" name="Hexagon 15"/>
          <p:cNvSpPr/>
          <p:nvPr/>
        </p:nvSpPr>
        <p:spPr>
          <a:xfrm>
            <a:off x="3750733" y="3623733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μ-svc-3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>
            <a:off x="3234267" y="4119033"/>
            <a:ext cx="5164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42266" y="47667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99.999%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66800" y="5715000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Q. What is the overall availability?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038601" y="5715000"/>
            <a:ext cx="4817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= </a:t>
            </a:r>
            <a:r>
              <a:rPr lang="en-US" sz="1600" dirty="0"/>
              <a:t>A(μ-svc-</a:t>
            </a:r>
            <a:r>
              <a:rPr lang="en-US" sz="1600" dirty="0" smtClean="0"/>
              <a:t>1) X </a:t>
            </a:r>
            <a:r>
              <a:rPr lang="en-US" sz="1600" dirty="0"/>
              <a:t>A(μ-svc</a:t>
            </a:r>
            <a:r>
              <a:rPr lang="en-US" sz="1600" dirty="0" smtClean="0"/>
              <a:t>-2) X A(</a:t>
            </a:r>
            <a:r>
              <a:rPr lang="en-US" sz="1600" dirty="0"/>
              <a:t>A(μ-svc</a:t>
            </a:r>
            <a:r>
              <a:rPr lang="en-US" sz="1600" dirty="0" smtClean="0"/>
              <a:t>-3)   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038601" y="6036677"/>
            <a:ext cx="4817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= 99.999% X 99.999% X 99.999%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038601" y="6358354"/>
            <a:ext cx="4817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= 99.997% = 15.77 minutes of downtime/year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215258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4" name="Hexagon 3"/>
          <p:cNvSpPr/>
          <p:nvPr/>
        </p:nvSpPr>
        <p:spPr>
          <a:xfrm>
            <a:off x="762000" y="2019300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" name="Hexagon 4"/>
          <p:cNvSpPr/>
          <p:nvPr/>
        </p:nvSpPr>
        <p:spPr>
          <a:xfrm>
            <a:off x="2362200" y="2019300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3"/>
            <a:endCxn id="4" idx="0"/>
          </p:cNvCxnSpPr>
          <p:nvPr/>
        </p:nvCxnSpPr>
        <p:spPr>
          <a:xfrm flipH="1">
            <a:off x="1828800" y="2514600"/>
            <a:ext cx="5334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28600" y="2514600"/>
            <a:ext cx="5334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429000" y="2514600"/>
            <a:ext cx="5334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exagon 10"/>
          <p:cNvSpPr/>
          <p:nvPr/>
        </p:nvSpPr>
        <p:spPr>
          <a:xfrm>
            <a:off x="1295400" y="3898900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" name="Hexagon 11"/>
          <p:cNvSpPr/>
          <p:nvPr/>
        </p:nvSpPr>
        <p:spPr>
          <a:xfrm>
            <a:off x="1270000" y="5148263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H="1">
            <a:off x="762000" y="5643563"/>
            <a:ext cx="5080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62000" y="4394200"/>
            <a:ext cx="5334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62000" y="4394200"/>
            <a:ext cx="0" cy="124936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28600" y="4965700"/>
            <a:ext cx="5334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 rot="10800000">
            <a:off x="2362200" y="4394200"/>
            <a:ext cx="1066800" cy="1249363"/>
            <a:chOff x="177800" y="5524500"/>
            <a:chExt cx="1066800" cy="1249363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711200" y="6773863"/>
              <a:ext cx="50800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711200" y="5524500"/>
              <a:ext cx="53340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11200" y="5524500"/>
              <a:ext cx="0" cy="124936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177800" y="6096000"/>
              <a:ext cx="53340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914400" y="1307812"/>
            <a:ext cx="23756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A = A</a:t>
            </a:r>
            <a:r>
              <a:rPr lang="en-US" sz="3200" i="1" baseline="-25000" dirty="0"/>
              <a:t>x </a:t>
            </a:r>
            <a:r>
              <a:rPr lang="en-US" sz="3200" i="1" dirty="0"/>
              <a:t>A</a:t>
            </a:r>
            <a:r>
              <a:rPr lang="en-US" sz="3200" i="1" baseline="-25000" dirty="0"/>
              <a:t>y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469900" y="6138863"/>
            <a:ext cx="2514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200" i="1" dirty="0"/>
              <a:t>A = 1-(1-A</a:t>
            </a:r>
            <a:r>
              <a:rPr lang="en-US" sz="3200" i="1" baseline="-25000" dirty="0"/>
              <a:t>x </a:t>
            </a:r>
            <a:r>
              <a:rPr lang="en-US" sz="3200" i="1" dirty="0"/>
              <a:t>)</a:t>
            </a:r>
            <a:r>
              <a:rPr lang="en-US" sz="3200" i="1" baseline="30000" dirty="0"/>
              <a:t>2</a:t>
            </a:r>
            <a:endParaRPr lang="en-US" sz="3200" dirty="0"/>
          </a:p>
        </p:txBody>
      </p:sp>
      <p:graphicFrame>
        <p:nvGraphicFramePr>
          <p:cNvPr id="3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937357"/>
              </p:ext>
            </p:extLst>
          </p:nvPr>
        </p:nvGraphicFramePr>
        <p:xfrm>
          <a:off x="4124000" y="1066800"/>
          <a:ext cx="4047800" cy="252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/>
                <a:gridCol w="656900"/>
                <a:gridCol w="685800"/>
                <a:gridCol w="1371600"/>
              </a:tblGrid>
              <a:tr h="6680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 &amp; Y combined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0.989901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minutes/year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525600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525600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525600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Uptime mins/year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520344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525547.44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520291.9656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Downtime mins/year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5308.0344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Downtime days/year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3.686135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3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8294059"/>
              </p:ext>
            </p:extLst>
          </p:nvPr>
        </p:nvGraphicFramePr>
        <p:xfrm>
          <a:off x="4124000" y="3962400"/>
          <a:ext cx="41148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/>
                <a:gridCol w="596900"/>
                <a:gridCol w="838200"/>
                <a:gridCol w="1143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2x</a:t>
                      </a:r>
                      <a:r>
                        <a:rPr lang="en-US" baseline="0" dirty="0" smtClean="0"/>
                        <a:t> 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3x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0.999999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minutes/year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525600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525600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525600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Uptime mins/year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520344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525547.44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525599.4744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Downtime seconds/year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315360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3153.6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31.536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Downtime mins/year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0.5256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Downtime days/year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0.000365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38483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2" grpId="0" animBg="1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761688258_4d48e8fc74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8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9914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1066800"/>
            <a:ext cx="7772400" cy="41147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Overall availability is reduced with each dependency. With micro-services the number of dependencies may increase.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453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Micro-services working together</a:t>
            </a:r>
            <a:endParaRPr lang="en-US" dirty="0"/>
          </a:p>
        </p:txBody>
      </p:sp>
      <p:sp>
        <p:nvSpPr>
          <p:cNvPr id="4" name="Hexagon 3"/>
          <p:cNvSpPr/>
          <p:nvPr/>
        </p:nvSpPr>
        <p:spPr>
          <a:xfrm>
            <a:off x="1193800" y="1417638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μ-svc-1</a:t>
            </a:r>
            <a:endParaRPr lang="en-US" dirty="0"/>
          </a:p>
        </p:txBody>
      </p:sp>
      <p:sp>
        <p:nvSpPr>
          <p:cNvPr id="5" name="Hexagon 4"/>
          <p:cNvSpPr/>
          <p:nvPr/>
        </p:nvSpPr>
        <p:spPr>
          <a:xfrm>
            <a:off x="3251200" y="1417638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μ-svc-2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0"/>
            <a:endCxn id="5" idx="3"/>
          </p:cNvCxnSpPr>
          <p:nvPr/>
        </p:nvCxnSpPr>
        <p:spPr>
          <a:xfrm>
            <a:off x="2260600" y="1912938"/>
            <a:ext cx="990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57450" y="154360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RPC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24400" y="1371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Avoid synchronous RPC calls – why?</a:t>
            </a:r>
            <a:endParaRPr lang="en-US" dirty="0"/>
          </a:p>
        </p:txBody>
      </p:sp>
      <p:sp>
        <p:nvSpPr>
          <p:cNvPr id="9" name="Hexagon 8"/>
          <p:cNvSpPr/>
          <p:nvPr/>
        </p:nvSpPr>
        <p:spPr>
          <a:xfrm>
            <a:off x="1219200" y="4636532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μ-svc-1</a:t>
            </a:r>
            <a:endParaRPr lang="en-US" dirty="0"/>
          </a:p>
        </p:txBody>
      </p:sp>
      <p:sp>
        <p:nvSpPr>
          <p:cNvPr id="10" name="Hexagon 9"/>
          <p:cNvSpPr/>
          <p:nvPr/>
        </p:nvSpPr>
        <p:spPr>
          <a:xfrm>
            <a:off x="3276600" y="4636532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μ-svc-2</a:t>
            </a:r>
            <a:endParaRPr lang="en-US" dirty="0"/>
          </a:p>
        </p:txBody>
      </p:sp>
      <p:sp>
        <p:nvSpPr>
          <p:cNvPr id="13" name="Can 12"/>
          <p:cNvSpPr/>
          <p:nvPr/>
        </p:nvSpPr>
        <p:spPr>
          <a:xfrm rot="5400000">
            <a:off x="2622550" y="4744482"/>
            <a:ext cx="317500" cy="31242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76400" y="5627132"/>
            <a:ext cx="0" cy="520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10000" y="5627132"/>
            <a:ext cx="0" cy="520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62500" y="48884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Prefer </a:t>
            </a:r>
            <a:r>
              <a:rPr lang="en-US" dirty="0" err="1" smtClean="0"/>
              <a:t>async</a:t>
            </a:r>
            <a:r>
              <a:rPr lang="en-US" dirty="0" smtClean="0"/>
              <a:t> pub/sub – why?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52600" y="56271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60700" y="56652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62500" y="599543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Apache Kafka may be worth looking into as a messaging backbone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62500" y="191293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feel you need to do this, first ask – did I get the boundaries right?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62500" y="3187363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still feel you need to do this, then consider a circuit breaker (e.g. Netflix </a:t>
            </a:r>
            <a:r>
              <a:rPr lang="en-US" dirty="0" err="1" smtClean="0"/>
              <a:t>Hystrix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Hexagon 19"/>
          <p:cNvSpPr/>
          <p:nvPr/>
        </p:nvSpPr>
        <p:spPr>
          <a:xfrm>
            <a:off x="1193800" y="3097431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μ-svc-1</a:t>
            </a:r>
            <a:endParaRPr lang="en-US" dirty="0"/>
          </a:p>
        </p:txBody>
      </p:sp>
      <p:sp>
        <p:nvSpPr>
          <p:cNvPr id="24" name="Hexagon 23"/>
          <p:cNvSpPr/>
          <p:nvPr/>
        </p:nvSpPr>
        <p:spPr>
          <a:xfrm>
            <a:off x="3251200" y="3097431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μ-svc-2</a:t>
            </a:r>
            <a:endParaRPr lang="en-US" dirty="0"/>
          </a:p>
        </p:txBody>
      </p:sp>
      <p:cxnSp>
        <p:nvCxnSpPr>
          <p:cNvPr id="25" name="Straight Arrow Connector 24"/>
          <p:cNvCxnSpPr>
            <a:endCxn id="24" idx="3"/>
          </p:cNvCxnSpPr>
          <p:nvPr/>
        </p:nvCxnSpPr>
        <p:spPr>
          <a:xfrm>
            <a:off x="2590800" y="3592731"/>
            <a:ext cx="66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90800" y="310876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RPC</a:t>
            </a:r>
            <a:endParaRPr lang="en-US" dirty="0"/>
          </a:p>
        </p:txBody>
      </p:sp>
      <p:cxnSp>
        <p:nvCxnSpPr>
          <p:cNvPr id="15" name="Straight Connector 14"/>
          <p:cNvCxnSpPr>
            <a:stCxn id="20" idx="0"/>
          </p:cNvCxnSpPr>
          <p:nvPr/>
        </p:nvCxnSpPr>
        <p:spPr>
          <a:xfrm>
            <a:off x="2260600" y="3592731"/>
            <a:ext cx="177800" cy="0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438400" y="3466763"/>
            <a:ext cx="152400" cy="1259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51100" y="19489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590800" y="35927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</a:t>
            </a:r>
            <a:endParaRPr lang="en-US" dirty="0"/>
          </a:p>
        </p:txBody>
      </p:sp>
      <p:pic>
        <p:nvPicPr>
          <p:cNvPr id="3" name="Picture 2" descr="wigflip-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036638"/>
            <a:ext cx="1447800" cy="762000"/>
          </a:xfrm>
          <a:prstGeom prst="rect">
            <a:avLst/>
          </a:prstGeom>
        </p:spPr>
      </p:pic>
      <p:pic>
        <p:nvPicPr>
          <p:cNvPr id="27" name="Picture 26" descr="wigflip-ds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343400"/>
            <a:ext cx="3009900" cy="762000"/>
          </a:xfrm>
          <a:prstGeom prst="rect">
            <a:avLst/>
          </a:prstGeom>
        </p:spPr>
      </p:pic>
      <p:pic>
        <p:nvPicPr>
          <p:cNvPr id="31" name="Picture 30" descr="wigflip-ds (3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4865132"/>
            <a:ext cx="2781300" cy="762000"/>
          </a:xfrm>
          <a:prstGeom prst="rect">
            <a:avLst/>
          </a:prstGeom>
        </p:spPr>
      </p:pic>
      <p:pic>
        <p:nvPicPr>
          <p:cNvPr id="32" name="Picture 31" descr="wigflip-ds (4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533869"/>
            <a:ext cx="3314700" cy="762000"/>
          </a:xfrm>
          <a:prstGeom prst="rect">
            <a:avLst/>
          </a:prstGeom>
        </p:spPr>
      </p:pic>
      <p:pic>
        <p:nvPicPr>
          <p:cNvPr id="35" name="Picture 34" descr="wigflip-ds (6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4038"/>
            <a:ext cx="3733800" cy="762000"/>
          </a:xfrm>
          <a:prstGeom prst="rect">
            <a:avLst/>
          </a:prstGeom>
        </p:spPr>
      </p:pic>
      <p:pic>
        <p:nvPicPr>
          <p:cNvPr id="36" name="Picture 35" descr="wigflip-ds (7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2914869"/>
            <a:ext cx="3086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8114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 animBg="1"/>
      <p:bldP spid="10" grpId="0" animBg="1"/>
      <p:bldP spid="13" grpId="0" animBg="1"/>
      <p:bldP spid="21" grpId="0"/>
      <p:bldP spid="22" grpId="0"/>
      <p:bldP spid="23" grpId="0"/>
      <p:bldP spid="16" grpId="0"/>
      <p:bldP spid="18" grpId="0"/>
      <p:bldP spid="19" grpId="0"/>
      <p:bldP spid="20" grpId="0" animBg="1"/>
      <p:bldP spid="24" grpId="0" animBg="1"/>
      <p:bldP spid="26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838200" y="1981200"/>
            <a:ext cx="4216400" cy="3657600"/>
          </a:xfrm>
          <a:prstGeom prst="roundRect">
            <a:avLst/>
          </a:prstGeom>
          <a:noFill/>
          <a:ln w="857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micro-services</a:t>
            </a:r>
            <a:endParaRPr lang="en-US" dirty="0"/>
          </a:p>
        </p:txBody>
      </p:sp>
      <p:sp>
        <p:nvSpPr>
          <p:cNvPr id="4" name="Hexagon 3"/>
          <p:cNvSpPr/>
          <p:nvPr/>
        </p:nvSpPr>
        <p:spPr>
          <a:xfrm>
            <a:off x="1206500" y="3149600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μ-svc-1</a:t>
            </a:r>
            <a:endParaRPr lang="en-US" dirty="0"/>
          </a:p>
        </p:txBody>
      </p:sp>
      <p:sp>
        <p:nvSpPr>
          <p:cNvPr id="5" name="Hexagon 4"/>
          <p:cNvSpPr/>
          <p:nvPr/>
        </p:nvSpPr>
        <p:spPr>
          <a:xfrm>
            <a:off x="3035300" y="3124200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μ-svc-2</a:t>
            </a:r>
            <a:endParaRPr lang="en-US" dirty="0"/>
          </a:p>
        </p:txBody>
      </p:sp>
      <p:sp>
        <p:nvSpPr>
          <p:cNvPr id="18" name="Hexagon 17"/>
          <p:cNvSpPr/>
          <p:nvPr/>
        </p:nvSpPr>
        <p:spPr>
          <a:xfrm>
            <a:off x="2197100" y="4178300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μ-svc-3</a:t>
            </a:r>
            <a:endParaRPr lang="en-US" dirty="0"/>
          </a:p>
        </p:txBody>
      </p:sp>
      <p:sp>
        <p:nvSpPr>
          <p:cNvPr id="19" name="Hexagon 18"/>
          <p:cNvSpPr/>
          <p:nvPr/>
        </p:nvSpPr>
        <p:spPr>
          <a:xfrm>
            <a:off x="3873500" y="4178300"/>
            <a:ext cx="1066800" cy="990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μ-svc-4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81600" y="2667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Maybe you want to control access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81600" y="41148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Maybe you want to avoid having to open more holes in the firewall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676400" y="1676400"/>
            <a:ext cx="2514600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676400" y="2362200"/>
            <a:ext cx="3810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90800" y="2362200"/>
            <a:ext cx="76200" cy="177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429000" y="2362200"/>
            <a:ext cx="1524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73500" y="2362200"/>
            <a:ext cx="622300" cy="175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0800" y="179653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Consider fronting the micro-services with a proxy (with a circuit breaker)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81600" y="32766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Maybe you need to invoke the services from a web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1867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1" grpId="0" animBg="1"/>
      <p:bldP spid="11" grpId="1" animBg="1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0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2281" cy="693402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rot="943278">
            <a:off x="1232322" y="906421"/>
            <a:ext cx="2541624" cy="2487217"/>
            <a:chOff x="6858000" y="3505200"/>
            <a:chExt cx="1841500" cy="1635125"/>
          </a:xfrm>
        </p:grpSpPr>
        <p:pic>
          <p:nvPicPr>
            <p:cNvPr id="10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Don’t let your micro-services turn into this!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rot="943278">
            <a:off x="1127626" y="3498216"/>
            <a:ext cx="2541624" cy="2487217"/>
            <a:chOff x="6858000" y="3505200"/>
            <a:chExt cx="1841500" cy="1635125"/>
          </a:xfrm>
        </p:grpSpPr>
        <p:pic>
          <p:nvPicPr>
            <p:cNvPr id="16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Complexity displacement!!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1702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304800" y="1981200"/>
            <a:ext cx="8382000" cy="4495800"/>
          </a:xfrm>
          <a:prstGeom prst="roundRect">
            <a:avLst/>
          </a:prstGeom>
          <a:noFill/>
          <a:ln w="857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Blueprint?</a:t>
            </a:r>
            <a:endParaRPr lang="en-US" dirty="0"/>
          </a:p>
        </p:txBody>
      </p:sp>
      <p:sp>
        <p:nvSpPr>
          <p:cNvPr id="4" name="Hexagon 3"/>
          <p:cNvSpPr/>
          <p:nvPr/>
        </p:nvSpPr>
        <p:spPr>
          <a:xfrm>
            <a:off x="1206500" y="31496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μ-svc-1</a:t>
            </a:r>
            <a:endParaRPr lang="en-US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1104900" y="1676400"/>
            <a:ext cx="3390900" cy="6858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591733" y="26670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Hexagon 16"/>
          <p:cNvSpPr/>
          <p:nvPr/>
        </p:nvSpPr>
        <p:spPr>
          <a:xfrm>
            <a:off x="2279650" y="31496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μ-svc-2</a:t>
            </a:r>
            <a:endParaRPr lang="en-US" sz="1600" dirty="0"/>
          </a:p>
        </p:txBody>
      </p:sp>
      <p:sp>
        <p:nvSpPr>
          <p:cNvPr id="21" name="Hexagon 20"/>
          <p:cNvSpPr/>
          <p:nvPr/>
        </p:nvSpPr>
        <p:spPr>
          <a:xfrm>
            <a:off x="3276600" y="3132667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μ-svc-3</a:t>
            </a:r>
            <a:endParaRPr lang="en-US" sz="1600" dirty="0"/>
          </a:p>
        </p:txBody>
      </p:sp>
      <p:sp>
        <p:nvSpPr>
          <p:cNvPr id="22" name="Hexagon 21"/>
          <p:cNvSpPr/>
          <p:nvPr/>
        </p:nvSpPr>
        <p:spPr>
          <a:xfrm>
            <a:off x="5414433" y="16764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μ-svc-n</a:t>
            </a:r>
            <a:endParaRPr lang="en-US" sz="1600" dirty="0"/>
          </a:p>
        </p:txBody>
      </p:sp>
      <p:sp>
        <p:nvSpPr>
          <p:cNvPr id="23" name="Can 22"/>
          <p:cNvSpPr/>
          <p:nvPr/>
        </p:nvSpPr>
        <p:spPr>
          <a:xfrm rot="5400000">
            <a:off x="4419600" y="1362050"/>
            <a:ext cx="533400" cy="71247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41600" y="47244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Messaging Backbone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6553200" y="3048000"/>
            <a:ext cx="1447800" cy="1193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600200" y="38862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657600" y="3886200"/>
            <a:ext cx="0" cy="7620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91200" y="2413000"/>
            <a:ext cx="0" cy="223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943278">
            <a:off x="54917" y="2152463"/>
            <a:ext cx="1490367" cy="1638674"/>
            <a:chOff x="6858000" y="3505200"/>
            <a:chExt cx="1841500" cy="1635125"/>
          </a:xfrm>
        </p:grpSpPr>
        <p:pic>
          <p:nvPicPr>
            <p:cNvPr id="35" name="Picture 34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/>
          </p:nvSpPr>
          <p:spPr>
            <a:xfrm rot="20843219">
              <a:off x="6979717" y="4020905"/>
              <a:ext cx="1606677" cy="601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Circuit Breakers to avoid cascading failure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>
            <a:off x="1591733" y="2362200"/>
            <a:ext cx="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91733" y="2438400"/>
            <a:ext cx="160867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667000" y="26670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67000" y="2362200"/>
            <a:ext cx="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667000" y="2438400"/>
            <a:ext cx="160867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 rot="943278">
            <a:off x="4073342" y="2940058"/>
            <a:ext cx="1682743" cy="1663684"/>
            <a:chOff x="6858000" y="3505200"/>
            <a:chExt cx="1841500" cy="1635125"/>
          </a:xfrm>
        </p:grpSpPr>
        <p:pic>
          <p:nvPicPr>
            <p:cNvPr id="45" name="Picture 44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 rot="20843219">
              <a:off x="6979718" y="3777230"/>
              <a:ext cx="1606678" cy="1088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Each service has its own </a:t>
              </a:r>
              <a:r>
                <a:rPr lang="en-US" sz="1100" kern="0" dirty="0" err="1" smtClean="0">
                  <a:solidFill>
                    <a:sysClr val="windowText" lastClr="000000"/>
                  </a:solidFill>
                  <a:latin typeface="Comic Sans MS" pitchFamily="66" charset="0"/>
                </a:rPr>
                <a:t>config</a:t>
              </a:r>
              <a:r>
                <a:rPr lang="en-US" sz="11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 set and log location to avoid stepping on the toes of other services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 rot="943278">
            <a:off x="117272" y="4644921"/>
            <a:ext cx="1653805" cy="1638674"/>
            <a:chOff x="6858000" y="3505200"/>
            <a:chExt cx="1841500" cy="1635125"/>
          </a:xfrm>
        </p:grpSpPr>
        <p:pic>
          <p:nvPicPr>
            <p:cNvPr id="48" name="Picture 47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49" name="TextBox 48"/>
            <p:cNvSpPr txBox="1"/>
            <p:nvPr/>
          </p:nvSpPr>
          <p:spPr>
            <a:xfrm rot="20843219">
              <a:off x="6979717" y="3768919"/>
              <a:ext cx="1606678" cy="1105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noProof="0" dirty="0" err="1" smtClean="0">
                  <a:solidFill>
                    <a:sysClr val="windowText" lastClr="000000"/>
                  </a:solidFill>
                  <a:latin typeface="Comic Sans MS" pitchFamily="66" charset="0"/>
                </a:rPr>
                <a:t>Async</a:t>
              </a:r>
              <a:r>
                <a:rPr lang="en-US" sz="11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 messaging backbone provides loosely-coupled way for services to work together – like | (pipe)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rot="943278">
            <a:off x="3749544" y="4953255"/>
            <a:ext cx="1692305" cy="1638674"/>
            <a:chOff x="6858000" y="3505200"/>
            <a:chExt cx="1841500" cy="1635125"/>
          </a:xfrm>
        </p:grpSpPr>
        <p:pic>
          <p:nvPicPr>
            <p:cNvPr id="51" name="Picture 50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52" name="TextBox 51"/>
            <p:cNvSpPr txBox="1"/>
            <p:nvPr/>
          </p:nvSpPr>
          <p:spPr>
            <a:xfrm rot="20843219">
              <a:off x="6979718" y="3937830"/>
              <a:ext cx="1606678" cy="76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Each service can be tested/versioned/released independently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 rot="943278">
            <a:off x="6950890" y="1808253"/>
            <a:ext cx="1708564" cy="1591699"/>
            <a:chOff x="6858000" y="3505200"/>
            <a:chExt cx="1841500" cy="1635125"/>
          </a:xfrm>
        </p:grpSpPr>
        <p:pic>
          <p:nvPicPr>
            <p:cNvPr id="54" name="Picture 53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55" name="TextBox 54"/>
            <p:cNvSpPr txBox="1"/>
            <p:nvPr/>
          </p:nvSpPr>
          <p:spPr>
            <a:xfrm rot="20843219">
              <a:off x="6979718" y="4022286"/>
              <a:ext cx="1606678" cy="59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Encapsulation – eliminates side-effects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943278">
            <a:off x="5527918" y="730257"/>
            <a:ext cx="1682743" cy="1663684"/>
            <a:chOff x="6858000" y="3505200"/>
            <a:chExt cx="1841500" cy="1635125"/>
          </a:xfrm>
        </p:grpSpPr>
        <p:pic>
          <p:nvPicPr>
            <p:cNvPr id="57" name="Picture 56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58" name="TextBox 57"/>
            <p:cNvSpPr txBox="1"/>
            <p:nvPr/>
          </p:nvSpPr>
          <p:spPr>
            <a:xfrm rot="20843219">
              <a:off x="6979718" y="3943602"/>
              <a:ext cx="1606678" cy="756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Services with a single responsibility of providing integration point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 rot="943278">
            <a:off x="5788022" y="4576912"/>
            <a:ext cx="1682743" cy="1663684"/>
            <a:chOff x="6858000" y="3505200"/>
            <a:chExt cx="1841500" cy="1635125"/>
          </a:xfrm>
        </p:grpSpPr>
        <p:pic>
          <p:nvPicPr>
            <p:cNvPr id="60" name="Picture 59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61" name="TextBox 60"/>
            <p:cNvSpPr txBox="1"/>
            <p:nvPr/>
          </p:nvSpPr>
          <p:spPr>
            <a:xfrm rot="20843219">
              <a:off x="6979718" y="3943603"/>
              <a:ext cx="1606678" cy="756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Services tuned individually – allocate only what they need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022027" y="3995599"/>
            <a:ext cx="5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54350" y="4010721"/>
            <a:ext cx="5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 rot="943278">
            <a:off x="2010911" y="4040150"/>
            <a:ext cx="1682743" cy="1663684"/>
            <a:chOff x="6858000" y="3505200"/>
            <a:chExt cx="1841500" cy="1635125"/>
          </a:xfrm>
        </p:grpSpPr>
        <p:pic>
          <p:nvPicPr>
            <p:cNvPr id="63" name="Picture 62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64" name="TextBox 63"/>
            <p:cNvSpPr txBox="1"/>
            <p:nvPr/>
          </p:nvSpPr>
          <p:spPr>
            <a:xfrm rot="20843219">
              <a:off x="6979718" y="3943602"/>
              <a:ext cx="1606678" cy="756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Each service has it’s own automated regression test suite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 rot="943278">
            <a:off x="167746" y="568798"/>
            <a:ext cx="1708564" cy="1591699"/>
            <a:chOff x="6858000" y="3505200"/>
            <a:chExt cx="1841500" cy="1635125"/>
          </a:xfrm>
        </p:grpSpPr>
        <p:pic>
          <p:nvPicPr>
            <p:cNvPr id="66" name="Picture 6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67" name="TextBox 66"/>
            <p:cNvSpPr txBox="1"/>
            <p:nvPr/>
          </p:nvSpPr>
          <p:spPr>
            <a:xfrm rot="20843219">
              <a:off x="6979718" y="4013449"/>
              <a:ext cx="1606678" cy="616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Maybe licensing is handled in the proxy too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 rot="943278">
            <a:off x="3444636" y="1441216"/>
            <a:ext cx="1682743" cy="1663684"/>
            <a:chOff x="6858000" y="3505200"/>
            <a:chExt cx="1841500" cy="1635125"/>
          </a:xfrm>
        </p:grpSpPr>
        <p:pic>
          <p:nvPicPr>
            <p:cNvPr id="71" name="Picture 70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72" name="TextBox 71"/>
            <p:cNvSpPr txBox="1"/>
            <p:nvPr/>
          </p:nvSpPr>
          <p:spPr>
            <a:xfrm rot="20843219">
              <a:off x="6979718" y="3860417"/>
              <a:ext cx="1606678" cy="922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Each services has built-in diagnostics and performance monitoring capabilities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1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156032"/>
          </a:xfrm>
        </p:spPr>
        <p:txBody>
          <a:bodyPr>
            <a:normAutofit/>
          </a:bodyPr>
          <a:lstStyle/>
          <a:p>
            <a:r>
              <a:rPr lang="en-US" dirty="0" smtClean="0"/>
              <a:t>Execution considerations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0657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943278">
            <a:off x="822826" y="526415"/>
            <a:ext cx="2541624" cy="2487217"/>
            <a:chOff x="6858000" y="3505200"/>
            <a:chExt cx="1841500" cy="1635125"/>
          </a:xfrm>
        </p:grpSpPr>
        <p:pic>
          <p:nvPicPr>
            <p:cNvPr id="5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 rot="20843219">
              <a:off x="7020757" y="4215409"/>
              <a:ext cx="1606677" cy="48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Use whatever language/platform you are comfortable with today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 rot="943278">
            <a:off x="4785226" y="450214"/>
            <a:ext cx="2541624" cy="2487217"/>
            <a:chOff x="6858000" y="3505200"/>
            <a:chExt cx="1841500" cy="1635125"/>
          </a:xfrm>
        </p:grpSpPr>
        <p:pic>
          <p:nvPicPr>
            <p:cNvPr id="8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 rot="20843219">
              <a:off x="7020757" y="4144592"/>
              <a:ext cx="1606677" cy="627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For existing projects, carve off micro-services incrementally – avoid big-bang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 rot="943278">
            <a:off x="899026" y="3269616"/>
            <a:ext cx="2541624" cy="2487217"/>
            <a:chOff x="6858000" y="3505200"/>
            <a:chExt cx="1841500" cy="1635125"/>
          </a:xfrm>
        </p:grpSpPr>
        <p:pic>
          <p:nvPicPr>
            <p:cNvPr id="11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 rot="20843219">
              <a:off x="7020757" y="4215409"/>
              <a:ext cx="1606677" cy="48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.. </a:t>
              </a:r>
              <a:r>
                <a:rPr lang="en-US" sz="14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a</a:t>
              </a: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s long as </a:t>
              </a: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it</a:t>
              </a: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 meets “your” definition of what micro-services are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943278">
            <a:off x="5394826" y="3193415"/>
            <a:ext cx="2541624" cy="2487217"/>
            <a:chOff x="6858000" y="3505200"/>
            <a:chExt cx="1841500" cy="1635125"/>
          </a:xfrm>
        </p:grpSpPr>
        <p:pic>
          <p:nvPicPr>
            <p:cNvPr id="14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Polyglot (be careful of </a:t>
              </a:r>
              <a:r>
                <a:rPr lang="en-US" sz="1400" kern="0" noProof="0" dirty="0" err="1" smtClean="0">
                  <a:solidFill>
                    <a:sysClr val="windowText" lastClr="000000"/>
                  </a:solidFill>
                  <a:latin typeface="Comic Sans MS" pitchFamily="66" charset="0"/>
                </a:rPr>
                <a:t>Polyglut</a:t>
              </a: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)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53441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30 at 5.1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395">
            <a:off x="0" y="2344947"/>
            <a:ext cx="9144000" cy="41342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6668" y="489185"/>
            <a:ext cx="2869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Something like </a:t>
            </a:r>
            <a:r>
              <a:rPr lang="en-US" dirty="0" err="1" smtClean="0"/>
              <a:t>Dropwizard</a:t>
            </a:r>
            <a:r>
              <a:rPr lang="en-US" dirty="0" smtClean="0"/>
              <a:t> can help you get started quickly with a Java based implementation of micro-services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4809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6668" y="489185"/>
            <a:ext cx="2869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Something like this can help with performance monitoring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22204">
            <a:off x="-434612" y="2698414"/>
            <a:ext cx="9144000" cy="3620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1377">
            <a:off x="6421249" y="1265449"/>
            <a:ext cx="2400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3300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15603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ource Code Pro"/>
                <a:cs typeface="Source Code Pro"/>
              </a:rPr>
              <a:t>close()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987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17988">
            <a:off x="461349" y="172757"/>
            <a:ext cx="2994653" cy="664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10 CLS : PRINT "HAMURABI": PRINT " "</a:t>
            </a:r>
          </a:p>
          <a:p>
            <a:r>
              <a:rPr lang="en-US" sz="600" dirty="0"/>
              <a:t>20 PRINT "CREATIVE COMPUTING MORRISTOWN,"</a:t>
            </a:r>
          </a:p>
          <a:p>
            <a:r>
              <a:rPr lang="en-US" sz="600" dirty="0"/>
              <a:t>21 PRINT "NEW JERSEY"</a:t>
            </a:r>
          </a:p>
          <a:p>
            <a:r>
              <a:rPr lang="en-US" sz="600" dirty="0"/>
              <a:t>30 PRINT " ":PRINT " ": PRINT " ":</a:t>
            </a:r>
          </a:p>
          <a:p>
            <a:r>
              <a:rPr lang="en-US" sz="600" dirty="0"/>
              <a:t>80 PRINT "TRY YOUR HAND AT GOVERNING ANCIENT"</a:t>
            </a:r>
          </a:p>
          <a:p>
            <a:r>
              <a:rPr lang="en-US" sz="600" dirty="0"/>
              <a:t>81 PRINT "SUMERIA FOR A TEN YEAR TERM OF OFFICE."</a:t>
            </a:r>
          </a:p>
          <a:p>
            <a:r>
              <a:rPr lang="en-US" sz="600" dirty="0"/>
              <a:t>90 PRINT " "</a:t>
            </a:r>
          </a:p>
          <a:p>
            <a:r>
              <a:rPr lang="en-US" sz="600" dirty="0"/>
              <a:t>95 G=0:R=0</a:t>
            </a:r>
          </a:p>
          <a:p>
            <a:r>
              <a:rPr lang="en-US" sz="600" dirty="0"/>
              <a:t>100 Z=0:P=95:S=2800:H=3000:E=H-S</a:t>
            </a:r>
          </a:p>
          <a:p>
            <a:r>
              <a:rPr lang="en-US" sz="600" dirty="0"/>
              <a:t>110 Y=3:A=H/Y:I=5:Q=1</a:t>
            </a:r>
          </a:p>
          <a:p>
            <a:r>
              <a:rPr lang="en-US" sz="600" dirty="0"/>
              <a:t>210 D=0</a:t>
            </a:r>
          </a:p>
          <a:p>
            <a:r>
              <a:rPr lang="en-US" sz="600" dirty="0"/>
              <a:t>215 PRINT " ":PRINT " ": Z=Z+1</a:t>
            </a:r>
          </a:p>
          <a:p>
            <a:r>
              <a:rPr lang="en-US" sz="600" dirty="0"/>
              <a:t>216 PRINT "HAMURABI, I BEG TO REPORT TO YOU,"</a:t>
            </a:r>
          </a:p>
          <a:p>
            <a:r>
              <a:rPr lang="en-US" sz="600" dirty="0"/>
              <a:t>217 PRINT "IN THE YEAR ";Z;", ";D;" PEOPLE"</a:t>
            </a:r>
          </a:p>
          <a:p>
            <a:r>
              <a:rPr lang="en-US" sz="600" dirty="0"/>
              <a:t>218 PRINT "STARVED, ";I;" CAME TO THE CITY,"</a:t>
            </a:r>
          </a:p>
          <a:p>
            <a:r>
              <a:rPr lang="en-US" sz="600" dirty="0"/>
              <a:t>219 P=P+I</a:t>
            </a:r>
          </a:p>
          <a:p>
            <a:r>
              <a:rPr lang="en-US" sz="600" dirty="0"/>
              <a:t>225 IF Q&gt;0 THEN GOTO 230</a:t>
            </a:r>
          </a:p>
          <a:p>
            <a:r>
              <a:rPr lang="en-US" sz="600" dirty="0"/>
              <a:t>226 P=P/2</a:t>
            </a:r>
          </a:p>
          <a:p>
            <a:r>
              <a:rPr lang="en-US" sz="600" dirty="0"/>
              <a:t>227 PRINT "A HORRIBLE PLAGUE STRUCK!"</a:t>
            </a:r>
          </a:p>
          <a:p>
            <a:r>
              <a:rPr lang="en-US" sz="600" dirty="0"/>
              <a:t>228 PRINT "HALF THE PEOPLE DIED!"</a:t>
            </a:r>
          </a:p>
          <a:p>
            <a:r>
              <a:rPr lang="en-US" sz="600" dirty="0"/>
              <a:t>230 PRINT "POPULATION IS NOW ";P</a:t>
            </a:r>
          </a:p>
          <a:p>
            <a:r>
              <a:rPr lang="en-US" sz="600" dirty="0"/>
              <a:t>232 PRINT "THE CITY NOW OWNS ";A;" ACRES."</a:t>
            </a:r>
          </a:p>
          <a:p>
            <a:r>
              <a:rPr lang="en-US" sz="600" dirty="0"/>
              <a:t>235 PRINT "YOU HARVESTED ";Y;" BUSHELS PER ACRE."</a:t>
            </a:r>
          </a:p>
          <a:p>
            <a:r>
              <a:rPr lang="en-US" sz="600" dirty="0"/>
              <a:t>250 PRINT "THE RATS ATE ";E;" BUSHELS."</a:t>
            </a:r>
          </a:p>
          <a:p>
            <a:r>
              <a:rPr lang="en-US" sz="600" dirty="0"/>
              <a:t>260 PRINT "YOU NOW HAVE ";S;" BUSHELS IN STORE.":PRINT " "</a:t>
            </a:r>
          </a:p>
          <a:p>
            <a:r>
              <a:rPr lang="en-US" sz="600" dirty="0"/>
              <a:t>270 IF Z=11 THEN GOTO 860</a:t>
            </a:r>
          </a:p>
          <a:p>
            <a:r>
              <a:rPr lang="en-US" sz="600" dirty="0"/>
              <a:t>310 C=1+RND (10):Y=C+17</a:t>
            </a:r>
          </a:p>
          <a:p>
            <a:r>
              <a:rPr lang="en-US" sz="600" dirty="0"/>
              <a:t>312 PRINT "LAND IS TRADING AT ";Y;" BUSHELS"</a:t>
            </a:r>
          </a:p>
          <a:p>
            <a:r>
              <a:rPr lang="en-US" sz="600" dirty="0"/>
              <a:t>313 PRINT "PER ACRE."</a:t>
            </a:r>
          </a:p>
          <a:p>
            <a:r>
              <a:rPr lang="en-US" sz="600" dirty="0"/>
              <a:t>320 PRINT "HOW MANY ACRES DO YOU WISH TO BUY"</a:t>
            </a:r>
          </a:p>
          <a:p>
            <a:r>
              <a:rPr lang="en-US" sz="600" dirty="0"/>
              <a:t>321 INPUT Q:IF Q&lt;0 THEN GOTO 850</a:t>
            </a:r>
          </a:p>
          <a:p>
            <a:r>
              <a:rPr lang="en-US" sz="600" dirty="0"/>
              <a:t>322 IF Y*Q &lt;= S THEN GOTO 330</a:t>
            </a:r>
          </a:p>
          <a:p>
            <a:r>
              <a:rPr lang="en-US" sz="600" dirty="0"/>
              <a:t>323 GOSUB 710</a:t>
            </a:r>
          </a:p>
          <a:p>
            <a:r>
              <a:rPr lang="en-US" sz="600" dirty="0"/>
              <a:t>324 GOTO 320</a:t>
            </a:r>
          </a:p>
          <a:p>
            <a:r>
              <a:rPr lang="en-US" sz="600" dirty="0"/>
              <a:t>330 IF Q=0 THEN GOTO 340</a:t>
            </a:r>
          </a:p>
          <a:p>
            <a:r>
              <a:rPr lang="en-US" sz="600" dirty="0"/>
              <a:t>331 A=A+Q: S=S-Y*Q: C=0</a:t>
            </a:r>
          </a:p>
          <a:p>
            <a:r>
              <a:rPr lang="en-US" sz="600" dirty="0"/>
              <a:t>334 GOTO 400</a:t>
            </a:r>
          </a:p>
          <a:p>
            <a:r>
              <a:rPr lang="en-US" sz="600" dirty="0"/>
              <a:t>340 PRINT "HOW MANY ACRES DO YOU WISH TO SELL"</a:t>
            </a:r>
          </a:p>
          <a:p>
            <a:r>
              <a:rPr lang="en-US" sz="600" dirty="0"/>
              <a:t>341 INPUT Q: IF Q&lt;0 THEN GOTO 850</a:t>
            </a:r>
          </a:p>
          <a:p>
            <a:r>
              <a:rPr lang="en-US" sz="600" dirty="0"/>
              <a:t>342 IF Q&lt;A THEN GOTO 350</a:t>
            </a:r>
          </a:p>
          <a:p>
            <a:r>
              <a:rPr lang="en-US" sz="600" dirty="0"/>
              <a:t>343 GOSUB 720</a:t>
            </a:r>
          </a:p>
          <a:p>
            <a:r>
              <a:rPr lang="en-US" sz="600" dirty="0"/>
              <a:t>344 GOTO 340</a:t>
            </a:r>
          </a:p>
          <a:p>
            <a:r>
              <a:rPr lang="en-US" sz="600" dirty="0"/>
              <a:t>350 A=A-Q: S=S+Y*Q: C=0</a:t>
            </a:r>
          </a:p>
          <a:p>
            <a:r>
              <a:rPr lang="en-US" sz="600" dirty="0"/>
              <a:t>400 PRINT " "</a:t>
            </a:r>
          </a:p>
          <a:p>
            <a:r>
              <a:rPr lang="en-US" sz="600" dirty="0"/>
              <a:t>410 PRINT "HOW MANY BUSHELS DO YOU WISH TO FEED"</a:t>
            </a:r>
          </a:p>
          <a:p>
            <a:r>
              <a:rPr lang="en-US" sz="600" dirty="0"/>
              <a:t>411 PRINT "YOUR PEOPLE": INPUT Q</a:t>
            </a:r>
          </a:p>
          <a:p>
            <a:r>
              <a:rPr lang="en-US" sz="600" dirty="0"/>
              <a:t>412 IF Q&lt;0 THEN GOTO 850</a:t>
            </a:r>
          </a:p>
          <a:p>
            <a:r>
              <a:rPr lang="en-US" sz="600" dirty="0"/>
              <a:t>418 REM * TRYING TO USE MORE GRAIN THAN IN SILOS</a:t>
            </a:r>
          </a:p>
          <a:p>
            <a:r>
              <a:rPr lang="en-US" sz="600" dirty="0"/>
              <a:t>420 IF Q&lt;=S THEN GOTO 430</a:t>
            </a:r>
          </a:p>
          <a:p>
            <a:r>
              <a:rPr lang="en-US" sz="600" dirty="0"/>
              <a:t>421 GOSUB 710</a:t>
            </a:r>
          </a:p>
          <a:p>
            <a:r>
              <a:rPr lang="en-US" sz="600" dirty="0"/>
              <a:t>422 GOTO 410</a:t>
            </a:r>
          </a:p>
          <a:p>
            <a:r>
              <a:rPr lang="en-US" sz="600" dirty="0"/>
              <a:t>430 S=S-Q: C=1: PRINT " "</a:t>
            </a:r>
          </a:p>
          <a:p>
            <a:r>
              <a:rPr lang="en-US" sz="600" dirty="0"/>
              <a:t>440 PRINT "HOW MANY ACRES DO YOU WISH TO PLANT"</a:t>
            </a:r>
          </a:p>
          <a:p>
            <a:r>
              <a:rPr lang="en-US" sz="600" dirty="0"/>
              <a:t>441 PRINT "WITH SEED ": INPUT D</a:t>
            </a:r>
          </a:p>
          <a:p>
            <a:r>
              <a:rPr lang="en-US" sz="600" dirty="0"/>
              <a:t>442 IF D=0 THEN GOTO 511</a:t>
            </a:r>
          </a:p>
          <a:p>
            <a:r>
              <a:rPr lang="en-US" sz="600" dirty="0"/>
              <a:t>443 IF D&lt;0 THEN GOTO 450</a:t>
            </a:r>
          </a:p>
          <a:p>
            <a:r>
              <a:rPr lang="en-US" sz="600" dirty="0"/>
              <a:t>444 REM * PLANTING MORE ACRES THAN YOU OWN</a:t>
            </a:r>
          </a:p>
          <a:p>
            <a:r>
              <a:rPr lang="en-US" sz="600" dirty="0"/>
              <a:t>445 IF D&lt;=A THEN GOTO 450</a:t>
            </a:r>
          </a:p>
          <a:p>
            <a:r>
              <a:rPr lang="en-US" sz="600" dirty="0"/>
              <a:t>446 GOSUB 720</a:t>
            </a:r>
          </a:p>
          <a:p>
            <a:r>
              <a:rPr lang="en-US" sz="600" dirty="0"/>
              <a:t>447 GOTO 440</a:t>
            </a:r>
          </a:p>
          <a:p>
            <a:r>
              <a:rPr lang="en-US" sz="600" dirty="0"/>
              <a:t>449 REM * ENOUGH GRAIN FOR SEED</a:t>
            </a:r>
          </a:p>
          <a:p>
            <a:r>
              <a:rPr lang="en-US" sz="600" dirty="0"/>
              <a:t>450 IF (D/2)&lt;=S THEN GOTO 455</a:t>
            </a:r>
          </a:p>
          <a:p>
            <a:r>
              <a:rPr lang="en-US" sz="600" dirty="0"/>
              <a:t>452 GOSUB 710</a:t>
            </a:r>
          </a:p>
          <a:p>
            <a:r>
              <a:rPr lang="en-US" sz="600" dirty="0"/>
              <a:t>453 GOTO 440</a:t>
            </a:r>
          </a:p>
          <a:p>
            <a:r>
              <a:rPr lang="en-US" sz="600" dirty="0"/>
              <a:t>454 REM * ENOUGH PEOPLE TO TEND THE CROPS</a:t>
            </a:r>
          </a:p>
          <a:p>
            <a:r>
              <a:rPr lang="en-US" sz="600" dirty="0"/>
              <a:t>455 IF D&lt;=10*P THEN GOTO 510</a:t>
            </a:r>
          </a:p>
          <a:p>
            <a:r>
              <a:rPr lang="en-US" sz="600" dirty="0"/>
              <a:t>460 PRINT "BUT YOU HAVE ONLY ";P;" PEOPLE TO"</a:t>
            </a:r>
          </a:p>
          <a:p>
            <a:r>
              <a:rPr lang="en-US" sz="600" dirty="0"/>
              <a:t>461 PRINT "TO TEND THE FIELDS! NOW THEN,"</a:t>
            </a:r>
          </a:p>
          <a:p>
            <a:r>
              <a:rPr lang="en-US" sz="600" dirty="0"/>
              <a:t>470 GOTO 440</a:t>
            </a:r>
          </a:p>
          <a:p>
            <a:r>
              <a:rPr lang="en-US" sz="600" dirty="0"/>
              <a:t>510 S=S-D/2</a:t>
            </a:r>
          </a:p>
          <a:p>
            <a:endParaRPr lang="en-US" sz="600" dirty="0"/>
          </a:p>
        </p:txBody>
      </p:sp>
      <p:sp>
        <p:nvSpPr>
          <p:cNvPr id="5" name="TextBox 4"/>
          <p:cNvSpPr txBox="1"/>
          <p:nvPr/>
        </p:nvSpPr>
        <p:spPr>
          <a:xfrm>
            <a:off x="3483429" y="27215"/>
            <a:ext cx="3592285" cy="714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511 GOSUB 800</a:t>
            </a:r>
          </a:p>
          <a:p>
            <a:r>
              <a:rPr lang="en-US" sz="800" dirty="0"/>
              <a:t>512 REM * A BOUNTIFUL HARVEST</a:t>
            </a:r>
          </a:p>
          <a:p>
            <a:r>
              <a:rPr lang="en-US" sz="800" dirty="0"/>
              <a:t>515 Y=C: H=D*Y: E=0</a:t>
            </a:r>
          </a:p>
          <a:p>
            <a:r>
              <a:rPr lang="en-US" sz="800" dirty="0"/>
              <a:t>521 GOSUB 800</a:t>
            </a:r>
          </a:p>
          <a:p>
            <a:r>
              <a:rPr lang="en-US" sz="800" dirty="0"/>
              <a:t>522 IF C//2=0 THEN GOTO 530: REM ZERO REMAINDER</a:t>
            </a:r>
          </a:p>
          <a:p>
            <a:r>
              <a:rPr lang="en-US" sz="800" dirty="0"/>
              <a:t>523 REM * RATS ARE RUNNING WILD</a:t>
            </a:r>
          </a:p>
          <a:p>
            <a:r>
              <a:rPr lang="en-US" sz="800" dirty="0"/>
              <a:t>525 E=S/C</a:t>
            </a:r>
          </a:p>
          <a:p>
            <a:r>
              <a:rPr lang="en-US" sz="800" dirty="0"/>
              <a:t>530 S=S-E+H</a:t>
            </a:r>
          </a:p>
          <a:p>
            <a:r>
              <a:rPr lang="en-US" sz="800" dirty="0"/>
              <a:t>531 GOSUB 800</a:t>
            </a:r>
          </a:p>
          <a:p>
            <a:r>
              <a:rPr lang="en-US" sz="800" dirty="0"/>
              <a:t>532 REM * LET'S HAVE SOME BABIES</a:t>
            </a:r>
          </a:p>
          <a:p>
            <a:r>
              <a:rPr lang="en-US" sz="800" dirty="0"/>
              <a:t>533 I=C*(20*A+S)/P/100+1</a:t>
            </a:r>
          </a:p>
          <a:p>
            <a:r>
              <a:rPr lang="en-US" sz="800" dirty="0"/>
              <a:t>539 REM * HOW MANY PEOPLE HAD FULL TUMMIES</a:t>
            </a:r>
          </a:p>
          <a:p>
            <a:r>
              <a:rPr lang="en-US" sz="800" dirty="0"/>
              <a:t>540 C=Q/20</a:t>
            </a:r>
          </a:p>
          <a:p>
            <a:r>
              <a:rPr lang="en-US" sz="800" dirty="0"/>
              <a:t>541 REM * HORRORS, A 15% CHANCE OF PLAGUE</a:t>
            </a:r>
          </a:p>
          <a:p>
            <a:r>
              <a:rPr lang="en-US" sz="800" dirty="0"/>
              <a:t>542 Q=7-RND (8): REM Q LESS THAN ZERO IS PLAGUE</a:t>
            </a:r>
          </a:p>
          <a:p>
            <a:r>
              <a:rPr lang="en-US" sz="800" dirty="0"/>
              <a:t>550 IF P&lt;C THEN GOTO 210</a:t>
            </a:r>
          </a:p>
          <a:p>
            <a:r>
              <a:rPr lang="en-US" sz="800" dirty="0"/>
              <a:t>551 REM * STARVE ENOUGH FOR IMPEACHMENT</a:t>
            </a:r>
          </a:p>
          <a:p>
            <a:r>
              <a:rPr lang="en-US" sz="800" dirty="0"/>
              <a:t>552 D=P-C: IF D&gt;P/2 THEN GOTO 560</a:t>
            </a:r>
          </a:p>
          <a:p>
            <a:r>
              <a:rPr lang="en-US" sz="800" dirty="0"/>
              <a:t>553 G=((Z-1)*R+D*100/P)Z</a:t>
            </a:r>
          </a:p>
          <a:p>
            <a:r>
              <a:rPr lang="en-US" sz="800" dirty="0"/>
              <a:t>555 P=C: G=G+D: GOTO 215</a:t>
            </a:r>
          </a:p>
          <a:p>
            <a:r>
              <a:rPr lang="en-US" sz="800" dirty="0"/>
              <a:t>560 PRINT " "</a:t>
            </a:r>
          </a:p>
          <a:p>
            <a:r>
              <a:rPr lang="en-US" sz="800" dirty="0"/>
              <a:t>561 PRINT "YOU STARVED ";D;" PEOPLE IN ONE YEAR!"</a:t>
            </a:r>
          </a:p>
          <a:p>
            <a:r>
              <a:rPr lang="en-US" sz="800" dirty="0"/>
              <a:t>565 PRINT "DUE TO THIS MISMANAGEMENT YOU HAVE"</a:t>
            </a:r>
          </a:p>
          <a:p>
            <a:r>
              <a:rPr lang="en-US" sz="800" dirty="0"/>
              <a:t>566 PRINT "NOT ONLY BEEN IMPEACHED AND THROWN"</a:t>
            </a:r>
          </a:p>
          <a:p>
            <a:r>
              <a:rPr lang="en-US" sz="800" dirty="0"/>
              <a:t>567 PRINT "OUT OF THE OFFICE BUT YOU HAVE"</a:t>
            </a:r>
          </a:p>
          <a:p>
            <a:r>
              <a:rPr lang="en-US" sz="800" dirty="0"/>
              <a:t>568 PRINT "ALSO BEEN DECRALED NATIONAL FINK!"</a:t>
            </a:r>
          </a:p>
          <a:p>
            <a:r>
              <a:rPr lang="en-US" sz="800" dirty="0"/>
              <a:t>569 GOTO 990</a:t>
            </a:r>
          </a:p>
          <a:p>
            <a:r>
              <a:rPr lang="en-US" sz="800" dirty="0"/>
              <a:t>710 PRINT "HAMURABI, THINK AGAIN. YOU HAVE ONLY"</a:t>
            </a:r>
          </a:p>
          <a:p>
            <a:r>
              <a:rPr lang="en-US" sz="800" dirty="0"/>
              <a:t>711 PRINT S;" BUSHELS OF GRAIN. NOW THEN,"</a:t>
            </a:r>
          </a:p>
          <a:p>
            <a:r>
              <a:rPr lang="en-US" sz="800" dirty="0"/>
              <a:t>712 RETURN </a:t>
            </a:r>
          </a:p>
          <a:p>
            <a:r>
              <a:rPr lang="en-US" sz="800" dirty="0"/>
              <a:t>720 PRINT "HAMURABI, THINK AGAIN. YOU HAVE ONLY"</a:t>
            </a:r>
          </a:p>
          <a:p>
            <a:r>
              <a:rPr lang="en-US" sz="800" dirty="0"/>
              <a:t>721 PRINT A;" ACRES. NOW THEN,"</a:t>
            </a:r>
          </a:p>
          <a:p>
            <a:r>
              <a:rPr lang="en-US" sz="800" dirty="0"/>
              <a:t>730 RETURN </a:t>
            </a:r>
          </a:p>
          <a:p>
            <a:r>
              <a:rPr lang="en-US" sz="800" dirty="0"/>
              <a:t>800 C=1+RND (5)</a:t>
            </a:r>
          </a:p>
          <a:p>
            <a:r>
              <a:rPr lang="en-US" sz="800" dirty="0"/>
              <a:t>801 RETURN </a:t>
            </a:r>
          </a:p>
          <a:p>
            <a:r>
              <a:rPr lang="en-US" sz="800" dirty="0"/>
              <a:t>850 PRINT " ": PRINT " "</a:t>
            </a:r>
          </a:p>
          <a:p>
            <a:r>
              <a:rPr lang="en-US" sz="800" dirty="0"/>
              <a:t>851 PRINT "HAMURABI, I CANNOT DO WHAT YOU WISH."</a:t>
            </a:r>
          </a:p>
          <a:p>
            <a:r>
              <a:rPr lang="en-US" sz="800" dirty="0"/>
              <a:t>855 PRINT "GET YOURSELF ANOTHER STEWARD!"</a:t>
            </a:r>
          </a:p>
          <a:p>
            <a:r>
              <a:rPr lang="en-US" sz="800" dirty="0"/>
              <a:t>857 GOTO 990</a:t>
            </a:r>
          </a:p>
          <a:p>
            <a:r>
              <a:rPr lang="en-US" sz="800" dirty="0"/>
              <a:t>860 PRINT "IN YOUR 10-YEAR TERM OF OFFICE,"</a:t>
            </a:r>
          </a:p>
          <a:p>
            <a:r>
              <a:rPr lang="en-US" sz="800" dirty="0"/>
              <a:t>861 PRINT R;" PERCENT OF THE POPULATION STARVED"</a:t>
            </a:r>
          </a:p>
          <a:p>
            <a:r>
              <a:rPr lang="en-US" sz="800" dirty="0"/>
              <a:t>862 PRINT "PER YEAR ON AVERAGE, I.E. A TOTAL OF"</a:t>
            </a:r>
          </a:p>
          <a:p>
            <a:r>
              <a:rPr lang="en-US" sz="800" dirty="0"/>
              <a:t>865 PRINT G;" PEOPLE DIED!": L=A/P</a:t>
            </a:r>
          </a:p>
          <a:p>
            <a:r>
              <a:rPr lang="en-US" sz="800" dirty="0"/>
              <a:t>870 PRINT "YOU STARTED WITH 10 ACRES PER PERSON"</a:t>
            </a:r>
          </a:p>
          <a:p>
            <a:r>
              <a:rPr lang="en-US" sz="800" dirty="0"/>
              <a:t>871 PRINT "AND ENDED WITH ";L;" ACRES PER"</a:t>
            </a:r>
          </a:p>
          <a:p>
            <a:r>
              <a:rPr lang="en-US" sz="800" dirty="0"/>
              <a:t>875 PRINT "PERSON.": PRINT " "</a:t>
            </a:r>
          </a:p>
          <a:p>
            <a:r>
              <a:rPr lang="en-US" sz="800" dirty="0"/>
              <a:t>880 IF R&gt;10 THEN GOTO 940</a:t>
            </a:r>
          </a:p>
          <a:p>
            <a:r>
              <a:rPr lang="en-US" sz="800" dirty="0"/>
              <a:t>885 IF L&lt;9 THEN GOTO 940</a:t>
            </a:r>
          </a:p>
          <a:p>
            <a:r>
              <a:rPr lang="en-US" sz="800" dirty="0"/>
              <a:t>895 IF R&gt;3 THEN GOTO 960</a:t>
            </a:r>
          </a:p>
          <a:p>
            <a:r>
              <a:rPr lang="en-US" sz="800" dirty="0"/>
              <a:t>896 IF L&lt;10 THEN GOTO 960</a:t>
            </a:r>
          </a:p>
          <a:p>
            <a:r>
              <a:rPr lang="en-US" sz="800" dirty="0"/>
              <a:t>900 PRINT "A FANTASTIC PERFORMANCE! CHARLEMAGNE"</a:t>
            </a:r>
          </a:p>
          <a:p>
            <a:r>
              <a:rPr lang="en-US" sz="800" dirty="0"/>
              <a:t>901 PRINT "DISREALI, AND JEFFERSON COMBINED"</a:t>
            </a:r>
          </a:p>
          <a:p>
            <a:r>
              <a:rPr lang="en-US" sz="800" dirty="0"/>
              <a:t>902 PRINT "COULD NOT HAVE DONE BETTER!"</a:t>
            </a:r>
          </a:p>
          <a:p>
            <a:r>
              <a:rPr lang="en-US" sz="800" dirty="0"/>
              <a:t>905 GOTO 990</a:t>
            </a:r>
          </a:p>
          <a:p>
            <a:r>
              <a:rPr lang="en-US" sz="800" dirty="0"/>
              <a:t>940 PRINT "YOUR HEAVY-HANDED PERFORMANCE SMACKS"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25305">
            <a:off x="6337602" y="861083"/>
            <a:ext cx="2476500" cy="452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941 PRINT "OF NERO AND IVAN IV. THE PEOPLE"</a:t>
            </a:r>
          </a:p>
          <a:p>
            <a:r>
              <a:rPr lang="en-US" sz="800" dirty="0"/>
              <a:t>942 PRINT "(REMAINING) FIND YOU AN UNPLEASANT"</a:t>
            </a:r>
          </a:p>
          <a:p>
            <a:r>
              <a:rPr lang="en-US" sz="800" dirty="0"/>
              <a:t>943 PRINT "RULER, AND, FRANKLY, HATE YOUR GUTS!"</a:t>
            </a:r>
          </a:p>
          <a:p>
            <a:r>
              <a:rPr lang="en-US" sz="800" dirty="0"/>
              <a:t>950 GOTO 990</a:t>
            </a:r>
          </a:p>
          <a:p>
            <a:r>
              <a:rPr lang="en-US" sz="800" dirty="0"/>
              <a:t>960 PRINT "YOUR PERFORMANCE COULD HAVE BEEN"</a:t>
            </a:r>
          </a:p>
          <a:p>
            <a:r>
              <a:rPr lang="en-US" sz="800" dirty="0"/>
              <a:t>961 PRINT "SOMEWHAT BETTER, BUT REALLY WASN'T"</a:t>
            </a:r>
          </a:p>
          <a:p>
            <a:r>
              <a:rPr lang="en-US" sz="800" dirty="0"/>
              <a:t>962 PRINT "TOO BAD AT ALL. "</a:t>
            </a:r>
          </a:p>
          <a:p>
            <a:r>
              <a:rPr lang="en-US" sz="800" dirty="0"/>
              <a:t>963 PRINT 1+RND (P);" PEOPLE WOULD DEARLY LIKE"</a:t>
            </a:r>
          </a:p>
          <a:p>
            <a:r>
              <a:rPr lang="en-US" sz="800" dirty="0"/>
              <a:t>964 PRINT "TO SEE YOU ASSASINATED BUT WE ALL"</a:t>
            </a:r>
          </a:p>
          <a:p>
            <a:r>
              <a:rPr lang="en-US" sz="800" dirty="0"/>
              <a:t>965 PRINT "HAVE OUR TRIVIAL PROBLEMS."</a:t>
            </a:r>
          </a:p>
          <a:p>
            <a:r>
              <a:rPr lang="en-US" sz="800" dirty="0"/>
              <a:t>990 PRINT " "</a:t>
            </a:r>
          </a:p>
          <a:p>
            <a:r>
              <a:rPr lang="en-US" sz="800" dirty="0"/>
              <a:t>991 FOR N=1 TO 10</a:t>
            </a:r>
          </a:p>
          <a:p>
            <a:r>
              <a:rPr lang="en-US" sz="800" dirty="0"/>
              <a:t>992 PRINT "*";</a:t>
            </a:r>
          </a:p>
          <a:p>
            <a:r>
              <a:rPr lang="en-US" sz="800" dirty="0"/>
              <a:t>993 NEXT N</a:t>
            </a:r>
          </a:p>
          <a:p>
            <a:r>
              <a:rPr lang="en-US" sz="800" dirty="0"/>
              <a:t>995 PRINT " SO LONG FOR NOW.": PRINT " "</a:t>
            </a:r>
          </a:p>
          <a:p>
            <a:r>
              <a:rPr lang="en-US" sz="800" dirty="0"/>
              <a:t>999 END </a:t>
            </a:r>
          </a:p>
          <a:p>
            <a:r>
              <a:rPr lang="en-US" sz="800" dirty="0"/>
              <a:t>1000 PRINT "***DEBUG***": REM * DEBUG SECTION</a:t>
            </a:r>
          </a:p>
          <a:p>
            <a:r>
              <a:rPr lang="en-US" sz="800" dirty="0"/>
              <a:t>1010 PRINT "TOTAL PEOPLE DIED ";G</a:t>
            </a:r>
          </a:p>
          <a:p>
            <a:r>
              <a:rPr lang="en-US" sz="800" dirty="0"/>
              <a:t>1020 PRINT "PERCENT POPULATION STARVED ";R</a:t>
            </a:r>
          </a:p>
          <a:p>
            <a:r>
              <a:rPr lang="en-US" sz="800" dirty="0"/>
              <a:t>1030 PRINT "CURRENT YEAR IS ";Z</a:t>
            </a:r>
          </a:p>
          <a:p>
            <a:r>
              <a:rPr lang="en-US" sz="800" dirty="0"/>
              <a:t>1040 PRINT "POPULATION IS ";P</a:t>
            </a:r>
          </a:p>
          <a:p>
            <a:r>
              <a:rPr lang="en-US" sz="800" dirty="0"/>
              <a:t>1050 PRINT "GRAIN IN STORAGE ";S</a:t>
            </a:r>
          </a:p>
          <a:p>
            <a:r>
              <a:rPr lang="en-US" sz="800" dirty="0"/>
              <a:t>1060 PRINT "HARVEST WAS ";H</a:t>
            </a:r>
          </a:p>
          <a:p>
            <a:r>
              <a:rPr lang="en-US" sz="800" dirty="0"/>
              <a:t>1070 PRINT "RATS ATE ";E</a:t>
            </a:r>
          </a:p>
          <a:p>
            <a:r>
              <a:rPr lang="en-US" sz="800" dirty="0"/>
              <a:t>1080 PRINT "HARVEST YIELD, PRICE PER ACRE ";Y</a:t>
            </a:r>
          </a:p>
          <a:p>
            <a:r>
              <a:rPr lang="en-US" sz="800" dirty="0"/>
              <a:t>1090 PRINT "ACRES ";A</a:t>
            </a:r>
          </a:p>
          <a:p>
            <a:r>
              <a:rPr lang="en-US" sz="800" dirty="0"/>
              <a:t>1100 PRINT "PEOPLE CAME TO CITY ";I</a:t>
            </a:r>
          </a:p>
          <a:p>
            <a:r>
              <a:rPr lang="en-US" sz="800" dirty="0"/>
              <a:t>1110 PRINT "CURRENT INPUT OR RND VALUE ";Q</a:t>
            </a:r>
          </a:p>
          <a:p>
            <a:r>
              <a:rPr lang="en-US" sz="800" dirty="0"/>
              <a:t>1120 PRINT "PEOPLE STARVED OR ACRES PLANTED ";D</a:t>
            </a:r>
          </a:p>
          <a:p>
            <a:r>
              <a:rPr lang="en-US" sz="800" dirty="0"/>
              <a:t>1130 PRINT "RND VALUE FROM 1 TO 10 ";C</a:t>
            </a:r>
          </a:p>
          <a:p>
            <a:r>
              <a:rPr lang="en-US" sz="800" dirty="0"/>
              <a:t>1140 PRINT "ACRES PER PERSON ";L</a:t>
            </a:r>
          </a:p>
          <a:p>
            <a:r>
              <a:rPr lang="en-US" sz="800" dirty="0"/>
              <a:t>1150 PRINT "RND VALUE FROM 1 TO 5 OR FULL"</a:t>
            </a:r>
          </a:p>
          <a:p>
            <a:r>
              <a:rPr lang="en-US" sz="800" dirty="0"/>
              <a:t>1151 PRINT "TUMMIES ";C</a:t>
            </a:r>
          </a:p>
          <a:p>
            <a:r>
              <a:rPr lang="en-US" sz="800" dirty="0"/>
              <a:t>1160 PRINT "***DEBUG***": REM END OF DEBUG</a:t>
            </a:r>
          </a:p>
          <a:p>
            <a:r>
              <a:rPr lang="en-US" sz="800" dirty="0"/>
              <a:t>1170 RETURN </a:t>
            </a:r>
          </a:p>
          <a:p>
            <a:endParaRPr lang="en-US" sz="800" dirty="0"/>
          </a:p>
        </p:txBody>
      </p:sp>
      <p:grpSp>
        <p:nvGrpSpPr>
          <p:cNvPr id="7" name="Group 6"/>
          <p:cNvGrpSpPr/>
          <p:nvPr/>
        </p:nvGrpSpPr>
        <p:grpSpPr>
          <a:xfrm rot="943278">
            <a:off x="1162322" y="1104201"/>
            <a:ext cx="2541624" cy="2487217"/>
            <a:chOff x="6858000" y="3505200"/>
            <a:chExt cx="1841500" cy="1635125"/>
          </a:xfrm>
        </p:grpSpPr>
        <p:pic>
          <p:nvPicPr>
            <p:cNvPr id="8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 rot="20843219">
              <a:off x="7020757" y="4144592"/>
              <a:ext cx="1606677" cy="627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This is similar in structure to the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first BASIC programs I wrote as a kid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 rot="943278">
            <a:off x="4986197" y="2476840"/>
            <a:ext cx="2541624" cy="2487217"/>
            <a:chOff x="6858000" y="3505200"/>
            <a:chExt cx="1841500" cy="1635125"/>
          </a:xfrm>
        </p:grpSpPr>
        <p:pic>
          <p:nvPicPr>
            <p:cNvPr id="11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 rot="20843219">
              <a:off x="7020757" y="4215409"/>
              <a:ext cx="1606677" cy="48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I still come across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shell-scripts written like this &lt;sigh/&gt;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881483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/>
          <p:nvPr/>
        </p:nvSpPr>
        <p:spPr>
          <a:xfrm>
            <a:off x="1600200" y="30480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Hexagon 4"/>
          <p:cNvSpPr/>
          <p:nvPr/>
        </p:nvSpPr>
        <p:spPr>
          <a:xfrm>
            <a:off x="2286000" y="35052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Hexagon 5"/>
          <p:cNvSpPr/>
          <p:nvPr/>
        </p:nvSpPr>
        <p:spPr>
          <a:xfrm>
            <a:off x="2286000" y="25908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Hexagon 14"/>
          <p:cNvSpPr/>
          <p:nvPr/>
        </p:nvSpPr>
        <p:spPr>
          <a:xfrm>
            <a:off x="2971800" y="30480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Hexagon 15"/>
          <p:cNvSpPr/>
          <p:nvPr/>
        </p:nvSpPr>
        <p:spPr>
          <a:xfrm>
            <a:off x="3657600" y="35052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Hexagon 16"/>
          <p:cNvSpPr/>
          <p:nvPr/>
        </p:nvSpPr>
        <p:spPr>
          <a:xfrm>
            <a:off x="3657600" y="25908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Hexagon 17"/>
          <p:cNvSpPr/>
          <p:nvPr/>
        </p:nvSpPr>
        <p:spPr>
          <a:xfrm>
            <a:off x="2286000" y="43434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Hexagon 18"/>
          <p:cNvSpPr/>
          <p:nvPr/>
        </p:nvSpPr>
        <p:spPr>
          <a:xfrm>
            <a:off x="2971800" y="38862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Hexagon 19"/>
          <p:cNvSpPr/>
          <p:nvPr/>
        </p:nvSpPr>
        <p:spPr>
          <a:xfrm>
            <a:off x="3657600" y="43434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Hexagon 20"/>
          <p:cNvSpPr/>
          <p:nvPr/>
        </p:nvSpPr>
        <p:spPr>
          <a:xfrm>
            <a:off x="2971800" y="48006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Hexagon 21"/>
          <p:cNvSpPr/>
          <p:nvPr/>
        </p:nvSpPr>
        <p:spPr>
          <a:xfrm>
            <a:off x="1600200" y="38862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Hexagon 22"/>
          <p:cNvSpPr/>
          <p:nvPr/>
        </p:nvSpPr>
        <p:spPr>
          <a:xfrm>
            <a:off x="1600200" y="4724400"/>
            <a:ext cx="774700" cy="7366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Hexagon 23"/>
          <p:cNvSpPr/>
          <p:nvPr/>
        </p:nvSpPr>
        <p:spPr>
          <a:xfrm>
            <a:off x="2286000" y="5181600"/>
            <a:ext cx="774700" cy="736600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5" name="Picture 24" descr="79194_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95600"/>
            <a:ext cx="3657600" cy="27432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29200" y="563880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http://www.genome.gov/dmd/img.cfm?node=Photos/Technology/Cells%20and%20biological%20pathways&amp;id=</a:t>
            </a:r>
            <a:r>
              <a:rPr lang="en-US" sz="1000" dirty="0" smtClean="0">
                <a:hlinkClick r:id="rId3"/>
              </a:rPr>
              <a:t>79194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1910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Micro-services</a:t>
            </a:r>
            <a:endParaRPr lang="en-US" sz="4400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724400" y="4572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 smtClean="0"/>
              <a:t>Microbiology</a:t>
            </a:r>
            <a:endParaRPr lang="en-US" sz="4400" dirty="0"/>
          </a:p>
        </p:txBody>
      </p:sp>
      <p:grpSp>
        <p:nvGrpSpPr>
          <p:cNvPr id="29" name="Group 28"/>
          <p:cNvGrpSpPr/>
          <p:nvPr/>
        </p:nvGrpSpPr>
        <p:grpSpPr>
          <a:xfrm rot="943278">
            <a:off x="336084" y="3783103"/>
            <a:ext cx="1708564" cy="1591699"/>
            <a:chOff x="6858000" y="3505200"/>
            <a:chExt cx="1841500" cy="1635125"/>
          </a:xfrm>
        </p:grpSpPr>
        <p:pic>
          <p:nvPicPr>
            <p:cNvPr id="30" name="Picture 29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1" name="TextBox 30"/>
            <p:cNvSpPr txBox="1"/>
            <p:nvPr/>
          </p:nvSpPr>
          <p:spPr>
            <a:xfrm rot="20843219">
              <a:off x="6979718" y="4187345"/>
              <a:ext cx="1606678" cy="26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Living software?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 rot="943278">
            <a:off x="2850685" y="4773703"/>
            <a:ext cx="1708564" cy="1591699"/>
            <a:chOff x="6858000" y="3505200"/>
            <a:chExt cx="1841500" cy="1635125"/>
          </a:xfrm>
        </p:grpSpPr>
        <p:pic>
          <p:nvPicPr>
            <p:cNvPr id="33" name="Picture 32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4" name="TextBox 33"/>
            <p:cNvSpPr txBox="1"/>
            <p:nvPr/>
          </p:nvSpPr>
          <p:spPr>
            <a:xfrm rot="20843219">
              <a:off x="6979718" y="4100398"/>
              <a:ext cx="1606678" cy="442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An end to Legacy software?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rot="943278">
            <a:off x="6736884" y="2792503"/>
            <a:ext cx="1708564" cy="1591699"/>
            <a:chOff x="6858000" y="3505200"/>
            <a:chExt cx="1841500" cy="1635125"/>
          </a:xfrm>
        </p:grpSpPr>
        <p:pic>
          <p:nvPicPr>
            <p:cNvPr id="36" name="Picture 3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37" name="TextBox 36"/>
            <p:cNvSpPr txBox="1"/>
            <p:nvPr/>
          </p:nvSpPr>
          <p:spPr>
            <a:xfrm rot="20843219">
              <a:off x="6979718" y="4100398"/>
              <a:ext cx="1606678" cy="442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Brain cells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Regeneration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 rot="943278">
            <a:off x="2393484" y="1954302"/>
            <a:ext cx="1708564" cy="1591699"/>
            <a:chOff x="6858000" y="3505200"/>
            <a:chExt cx="1841500" cy="1635125"/>
          </a:xfrm>
        </p:grpSpPr>
        <p:pic>
          <p:nvPicPr>
            <p:cNvPr id="39" name="Picture 38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 rot="20843219">
              <a:off x="6979718" y="4187345"/>
              <a:ext cx="1606678" cy="268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Continuous delivery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 rot="943278">
            <a:off x="2164884" y="3325903"/>
            <a:ext cx="1708564" cy="1591699"/>
            <a:chOff x="6858000" y="3505200"/>
            <a:chExt cx="1841500" cy="1635125"/>
          </a:xfrm>
        </p:grpSpPr>
        <p:pic>
          <p:nvPicPr>
            <p:cNvPr id="42" name="Picture 41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43" name="TextBox 42"/>
            <p:cNvSpPr txBox="1"/>
            <p:nvPr/>
          </p:nvSpPr>
          <p:spPr>
            <a:xfrm rot="20843219">
              <a:off x="6979718" y="4100398"/>
              <a:ext cx="1606678" cy="442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Renewal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Regeneration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582040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66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FF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8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28601"/>
            <a:ext cx="77724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If you look after the pennies, the pounds will look after themselves.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75132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pic>
        <p:nvPicPr>
          <p:cNvPr id="6" name="Picture 5" descr="devnexus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29500" y="5143500"/>
            <a:ext cx="2857500" cy="546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914400"/>
            <a:ext cx="8229600" cy="525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BD4220"/>
              </a:buClr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" dirty="0" smtClean="0"/>
              <a:t>“The Second Coming of Java: A Relic Returns to Rule Web", </a:t>
            </a:r>
            <a:br>
              <a:rPr lang="en-US" sz="1150" dirty="0" smtClean="0"/>
            </a:br>
            <a:r>
              <a:rPr lang="en-US" sz="1150" dirty="0" smtClean="0"/>
              <a:t>Wired, Cade Metz, </a:t>
            </a:r>
            <a:r>
              <a:rPr lang="en-US" sz="1150" dirty="0"/>
              <a:t>September 2013,</a:t>
            </a:r>
            <a:br>
              <a:rPr lang="en-US" sz="1150" dirty="0"/>
            </a:br>
            <a:r>
              <a:rPr lang="en-US" sz="1150" dirty="0">
                <a:hlinkClick r:id="rId3"/>
              </a:rPr>
              <a:t>http://www.wired.com/wiredenterprise/2013/09/the-second-coming-of-java/2</a:t>
            </a:r>
            <a:r>
              <a:rPr lang="en-US" sz="1150" dirty="0" smtClean="0">
                <a:hlinkClick r:id="rId3"/>
              </a:rPr>
              <a:t>/</a:t>
            </a:r>
            <a:r>
              <a:rPr lang="en-US" sz="1150" dirty="0" smtClean="0"/>
              <a:t> </a:t>
            </a:r>
          </a:p>
          <a:p>
            <a:r>
              <a:rPr lang="en-US" sz="1150" dirty="0" smtClean="0"/>
              <a:t>“Micro Services: Java, the Unix Way", </a:t>
            </a:r>
            <a:br>
              <a:rPr lang="en-US" sz="1150" dirty="0" smtClean="0"/>
            </a:br>
            <a:r>
              <a:rPr lang="en-US" sz="1150" dirty="0" err="1" smtClean="0"/>
              <a:t>QCon</a:t>
            </a:r>
            <a:r>
              <a:rPr lang="en-US" sz="1150" dirty="0" smtClean="0"/>
              <a:t> San Francisco 2012, James Lewis</a:t>
            </a:r>
            <a:r>
              <a:rPr lang="en-US" sz="1150" dirty="0"/>
              <a:t/>
            </a:r>
            <a:br>
              <a:rPr lang="en-US" sz="1150" dirty="0"/>
            </a:br>
            <a:r>
              <a:rPr lang="en-US" sz="1150" dirty="0">
                <a:hlinkClick r:id="rId4"/>
              </a:rPr>
              <a:t>http://www.infoq.com/presentations/Micro-</a:t>
            </a:r>
            <a:r>
              <a:rPr lang="en-US" sz="1150" dirty="0" smtClean="0">
                <a:hlinkClick r:id="rId4"/>
              </a:rPr>
              <a:t>Services</a:t>
            </a:r>
            <a:r>
              <a:rPr lang="en-US" sz="1150" dirty="0" smtClean="0"/>
              <a:t> </a:t>
            </a:r>
          </a:p>
          <a:p>
            <a:r>
              <a:rPr lang="en-US" sz="1150" dirty="0" smtClean="0"/>
              <a:t>“GOTO Berlin: Microservices as an Alternative to Monoliths", </a:t>
            </a:r>
            <a:br>
              <a:rPr lang="en-US" sz="1150" dirty="0" smtClean="0"/>
            </a:br>
            <a:r>
              <a:rPr lang="en-US" sz="1150" dirty="0" err="1" smtClean="0"/>
              <a:t>InfoQ</a:t>
            </a:r>
            <a:r>
              <a:rPr lang="en-US" sz="1150" dirty="0" smtClean="0"/>
              <a:t>, Jan Stenberg, </a:t>
            </a:r>
            <a:r>
              <a:rPr lang="en-US" sz="1150" dirty="0"/>
              <a:t>October 2013</a:t>
            </a:r>
            <a:br>
              <a:rPr lang="en-US" sz="1150" dirty="0"/>
            </a:br>
            <a:r>
              <a:rPr lang="en-US" sz="1150" dirty="0">
                <a:hlinkClick r:id="rId5"/>
              </a:rPr>
              <a:t>http://www.infoq.com/news/2013/10/goto-ber-</a:t>
            </a:r>
            <a:r>
              <a:rPr lang="en-US" sz="1150" dirty="0" smtClean="0">
                <a:hlinkClick r:id="rId5"/>
              </a:rPr>
              <a:t>microservices</a:t>
            </a:r>
            <a:r>
              <a:rPr lang="en-US" sz="1150" dirty="0" smtClean="0"/>
              <a:t> </a:t>
            </a:r>
          </a:p>
          <a:p>
            <a:r>
              <a:rPr lang="en-US" sz="1150" dirty="0" smtClean="0"/>
              <a:t>“Domain-Driven Design: Tackling Complexity in the Heart of Software”, </a:t>
            </a:r>
            <a:br>
              <a:rPr lang="en-US" sz="1150" dirty="0" smtClean="0"/>
            </a:br>
            <a:r>
              <a:rPr lang="en-US" sz="1150" dirty="0" smtClean="0"/>
              <a:t>Addison-Wesley, Eric Evans, </a:t>
            </a:r>
            <a:r>
              <a:rPr lang="en-US" sz="1150" dirty="0"/>
              <a:t>August 2003</a:t>
            </a:r>
            <a:br>
              <a:rPr lang="en-US" sz="1150" dirty="0"/>
            </a:br>
            <a:r>
              <a:rPr lang="en-US" sz="1150" dirty="0">
                <a:hlinkClick r:id="rId6"/>
              </a:rPr>
              <a:t>http://www.amazon.com/Domain-Driven-Design-Tackling-Complexity-Software/dp/</a:t>
            </a:r>
            <a:r>
              <a:rPr lang="en-US" sz="1150" dirty="0" smtClean="0">
                <a:hlinkClick r:id="rId6"/>
              </a:rPr>
              <a:t>0321125215</a:t>
            </a:r>
            <a:r>
              <a:rPr lang="en-US" sz="1150" dirty="0" smtClean="0"/>
              <a:t> </a:t>
            </a:r>
          </a:p>
          <a:p>
            <a:r>
              <a:rPr lang="en-US" sz="1150" dirty="0" smtClean="0"/>
              <a:t>"Baruco 2012: Micro-Service Architecture", </a:t>
            </a:r>
            <a:br>
              <a:rPr lang="en-US" sz="1150" dirty="0" smtClean="0"/>
            </a:br>
            <a:r>
              <a:rPr lang="en-US" sz="1150" dirty="0" smtClean="0"/>
              <a:t>Fred George, </a:t>
            </a:r>
            <a:r>
              <a:rPr lang="en-US" sz="1150" dirty="0"/>
              <a:t>November 2012</a:t>
            </a:r>
            <a:br>
              <a:rPr lang="en-US" sz="1150" dirty="0"/>
            </a:br>
            <a:r>
              <a:rPr lang="en-US" sz="1150" dirty="0">
                <a:hlinkClick r:id="rId7"/>
              </a:rPr>
              <a:t>http://www.youtube.com/watch?v=</a:t>
            </a:r>
            <a:r>
              <a:rPr lang="en-US" sz="1150" dirty="0" smtClean="0">
                <a:hlinkClick r:id="rId7"/>
              </a:rPr>
              <a:t>2rKEveL55TY</a:t>
            </a:r>
            <a:r>
              <a:rPr lang="en-US" sz="1150" dirty="0" smtClean="0"/>
              <a:t> </a:t>
            </a:r>
          </a:p>
          <a:p>
            <a:r>
              <a:rPr lang="en-US" sz="1150" dirty="0" smtClean="0"/>
              <a:t>“Enabling Microservice Architectures with Scala “, </a:t>
            </a:r>
            <a:br>
              <a:rPr lang="en-US" sz="1150" dirty="0" smtClean="0"/>
            </a:br>
            <a:r>
              <a:rPr lang="en-US" sz="1150" dirty="0" smtClean="0"/>
              <a:t>Kevin </a:t>
            </a:r>
            <a:r>
              <a:rPr lang="en-US" sz="1150" dirty="0" err="1" smtClean="0"/>
              <a:t>Scaldeferri</a:t>
            </a:r>
            <a:r>
              <a:rPr lang="en-US" sz="1150" dirty="0" smtClean="0"/>
              <a:t> (Gilt), Jul 22 </a:t>
            </a:r>
            <a:r>
              <a:rPr lang="en-US" sz="1150" dirty="0"/>
              <a:t>2013 </a:t>
            </a:r>
            <a:br>
              <a:rPr lang="en-US" sz="1150" dirty="0"/>
            </a:br>
            <a:r>
              <a:rPr lang="en-US" sz="1150" dirty="0">
                <a:hlinkClick r:id="rId8"/>
              </a:rPr>
              <a:t>http://www.infoq.com/presentations/Microservice-Architectures-</a:t>
            </a:r>
            <a:r>
              <a:rPr lang="en-US" sz="1150" dirty="0" smtClean="0">
                <a:hlinkClick r:id="rId8"/>
              </a:rPr>
              <a:t>Scala</a:t>
            </a:r>
            <a:r>
              <a:rPr lang="en-US" sz="1150" dirty="0" smtClean="0"/>
              <a:t> </a:t>
            </a:r>
          </a:p>
          <a:p>
            <a:r>
              <a:rPr lang="en-US" sz="1150" dirty="0"/>
              <a:t>“Adopting Continuous Delivery: Adjusting your Architecture”,</a:t>
            </a:r>
            <a:br>
              <a:rPr lang="en-US" sz="1150" dirty="0"/>
            </a:br>
            <a:r>
              <a:rPr lang="en-US" sz="1150" dirty="0"/>
              <a:t>Rachel </a:t>
            </a:r>
            <a:r>
              <a:rPr lang="en-US" sz="1150" dirty="0" err="1" smtClean="0"/>
              <a:t>Laycock</a:t>
            </a:r>
            <a:r>
              <a:rPr lang="en-US" sz="1150" dirty="0" smtClean="0"/>
              <a:t>, </a:t>
            </a:r>
            <a:r>
              <a:rPr lang="en-US" sz="1150" dirty="0" err="1" smtClean="0"/>
              <a:t>Qcon</a:t>
            </a:r>
            <a:r>
              <a:rPr lang="en-US" sz="1150" dirty="0" smtClean="0"/>
              <a:t>, </a:t>
            </a:r>
            <a:r>
              <a:rPr lang="en-US" sz="1150" dirty="0"/>
              <a:t/>
            </a:r>
            <a:br>
              <a:rPr lang="en-US" sz="1150" dirty="0"/>
            </a:br>
            <a:r>
              <a:rPr lang="en-US" sz="1150" dirty="0">
                <a:hlinkClick r:id="rId9"/>
              </a:rPr>
              <a:t>http://www.infoq.com/presentations/adopting-continuous-</a:t>
            </a:r>
            <a:r>
              <a:rPr lang="en-US" sz="1150" dirty="0" smtClean="0">
                <a:hlinkClick r:id="rId9"/>
              </a:rPr>
              <a:t>delivery</a:t>
            </a:r>
            <a:r>
              <a:rPr lang="en-US" sz="1150" dirty="0" smtClean="0"/>
              <a:t> </a:t>
            </a:r>
          </a:p>
          <a:p>
            <a:r>
              <a:rPr lang="en-US" sz="1150" dirty="0">
                <a:hlinkClick r:id="rId10"/>
              </a:rPr>
              <a:t>http://yobriefca.se/blog/2013/04/29/micro-service-architecture</a:t>
            </a:r>
            <a:r>
              <a:rPr lang="en-US" sz="1150" dirty="0" smtClean="0">
                <a:hlinkClick r:id="rId10"/>
              </a:rPr>
              <a:t>/</a:t>
            </a:r>
            <a:r>
              <a:rPr lang="en-US" sz="1150" dirty="0" smtClean="0"/>
              <a:t> </a:t>
            </a:r>
          </a:p>
          <a:p>
            <a:r>
              <a:rPr lang="en-US" sz="1150" dirty="0" err="1" smtClean="0"/>
              <a:t>Dropwizard</a:t>
            </a:r>
            <a:r>
              <a:rPr lang="en-US" sz="1150" dirty="0" smtClean="0"/>
              <a:t>, </a:t>
            </a:r>
            <a:r>
              <a:rPr lang="en-US" sz="1150" dirty="0" smtClean="0">
                <a:hlinkClick r:id="rId11"/>
              </a:rPr>
              <a:t>http://dropwizard.codahale.com/</a:t>
            </a:r>
            <a:r>
              <a:rPr lang="en-US" sz="1150" dirty="0" smtClean="0"/>
              <a:t>  </a:t>
            </a:r>
          </a:p>
          <a:p>
            <a:r>
              <a:rPr lang="en-US" sz="1150" dirty="0" smtClean="0"/>
              <a:t>Metrics, </a:t>
            </a:r>
            <a:r>
              <a:rPr lang="en-US" sz="1150" dirty="0" smtClean="0">
                <a:hlinkClick r:id="rId12"/>
              </a:rPr>
              <a:t>http://metrics.codahale.com/</a:t>
            </a:r>
            <a:r>
              <a:rPr lang="en-US" sz="1150" dirty="0" smtClean="0"/>
              <a:t> </a:t>
            </a:r>
          </a:p>
          <a:p>
            <a:r>
              <a:rPr lang="en-US" sz="1150" dirty="0" smtClean="0"/>
              <a:t>Netflix </a:t>
            </a:r>
            <a:r>
              <a:rPr lang="en-US" sz="1150" dirty="0" err="1" smtClean="0"/>
              <a:t>Hystrix</a:t>
            </a:r>
            <a:r>
              <a:rPr lang="en-US" sz="1150" dirty="0" smtClean="0"/>
              <a:t>, </a:t>
            </a:r>
            <a:r>
              <a:rPr lang="en-US" sz="1150" dirty="0" smtClean="0">
                <a:hlinkClick r:id="rId13"/>
              </a:rPr>
              <a:t>https://github.com/Netflix/Hystrix</a:t>
            </a:r>
            <a:r>
              <a:rPr lang="en-US" sz="1150" dirty="0" smtClean="0"/>
              <a:t> </a:t>
            </a:r>
          </a:p>
          <a:p>
            <a:r>
              <a:rPr lang="en-US" sz="1150" dirty="0" smtClean="0"/>
              <a:t>Apache Kafka, </a:t>
            </a:r>
            <a:r>
              <a:rPr lang="en-US" sz="1150" dirty="0" smtClean="0">
                <a:hlinkClick r:id="rId14"/>
              </a:rPr>
              <a:t>https://kafka.apache.org/</a:t>
            </a:r>
            <a:r>
              <a:rPr lang="en-US" sz="1150" dirty="0" smtClean="0"/>
              <a:t> </a:t>
            </a:r>
          </a:p>
          <a:p>
            <a:r>
              <a:rPr lang="en-US" sz="1150" dirty="0" smtClean="0"/>
              <a:t>System Reliability and Availability </a:t>
            </a:r>
            <a:r>
              <a:rPr lang="en-US" sz="1150" dirty="0" smtClean="0">
                <a:hlinkClick r:id="rId15"/>
              </a:rPr>
              <a:t>http://www.eventhelix.com/realtimemantra/faulthandling/system_reliability_availability.htm#.UtASOGRDuAR</a:t>
            </a:r>
            <a:r>
              <a:rPr lang="en-US" sz="1150" dirty="0" smtClean="0"/>
              <a:t> </a:t>
            </a:r>
          </a:p>
          <a:p>
            <a:r>
              <a:rPr lang="en-US" sz="1150" dirty="0" smtClean="0"/>
              <a:t>City of Atlanta Department of Watershed Management history  </a:t>
            </a:r>
            <a:r>
              <a:rPr lang="en-US" sz="1150" dirty="0" smtClean="0">
                <a:hlinkClick r:id="rId16"/>
              </a:rPr>
              <a:t>http://www.atlantawatershed.org/inside-dwm/history/</a:t>
            </a:r>
            <a:r>
              <a:rPr lang="en-US" sz="1150" dirty="0" smtClean="0"/>
              <a:t>  </a:t>
            </a: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380320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057400"/>
            <a:ext cx="7772400" cy="1500187"/>
          </a:xfrm>
        </p:spPr>
        <p:txBody>
          <a:bodyPr anchor="t"/>
          <a:lstStyle/>
          <a:p>
            <a:pPr algn="ctr"/>
            <a:r>
              <a:rPr lang="en-US" sz="7200" dirty="0" smtClean="0">
                <a:solidFill>
                  <a:srgbClr val="898989"/>
                </a:solidFill>
              </a:rPr>
              <a:t>THANK </a:t>
            </a:r>
          </a:p>
          <a:p>
            <a:pPr algn="ctr"/>
            <a:r>
              <a:rPr lang="en-US" sz="7200" dirty="0" smtClean="0">
                <a:solidFill>
                  <a:srgbClr val="898989"/>
                </a:solidFill>
              </a:rPr>
              <a:t>YOU</a:t>
            </a:r>
            <a:endParaRPr lang="en-US" sz="7200" dirty="0">
              <a:solidFill>
                <a:srgbClr val="898989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056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79866-A97A-E349-A5A4-BEA31A3878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5029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92F59"/>
                </a:solidFill>
                <a:latin typeface="Calibri"/>
              </a:rPr>
              <a:t>Jason Chambers</a:t>
            </a:r>
            <a:endParaRPr lang="en-US" dirty="0">
              <a:solidFill>
                <a:srgbClr val="092F59"/>
              </a:solidFill>
              <a:latin typeface="Calibri"/>
            </a:endParaRPr>
          </a:p>
          <a:p>
            <a:r>
              <a:rPr lang="en-US" dirty="0" smtClean="0">
                <a:solidFill>
                  <a:srgbClr val="092F59"/>
                </a:solidFill>
                <a:latin typeface="Calibri"/>
              </a:rPr>
              <a:t>Director of Engineering</a:t>
            </a:r>
            <a:endParaRPr lang="en-US" dirty="0">
              <a:solidFill>
                <a:srgbClr val="092F59"/>
              </a:solidFill>
              <a:latin typeface="Calibri"/>
            </a:endParaRPr>
          </a:p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 descr="devnexus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248400"/>
            <a:ext cx="2857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0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bbleswithquarzit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44667" cy="6858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rot="943278">
            <a:off x="874156" y="619289"/>
            <a:ext cx="2541624" cy="2487217"/>
            <a:chOff x="6858000" y="3505200"/>
            <a:chExt cx="1841500" cy="1635125"/>
          </a:xfrm>
        </p:grpSpPr>
        <p:pic>
          <p:nvPicPr>
            <p:cNvPr id="12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 rot="20843219">
              <a:off x="7020757" y="4073774"/>
              <a:ext cx="1606677" cy="768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Since the early days of computing, we have de-composed big things into smaller more manageable chunks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943278">
            <a:off x="5605225" y="1729163"/>
            <a:ext cx="2541624" cy="2487217"/>
            <a:chOff x="6858000" y="3505200"/>
            <a:chExt cx="1841500" cy="1635125"/>
          </a:xfrm>
        </p:grpSpPr>
        <p:pic>
          <p:nvPicPr>
            <p:cNvPr id="15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 rot="20843219">
              <a:off x="7020757" y="4002956"/>
              <a:ext cx="1606677" cy="91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Subroutines,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classes, packages, functions are programming constructs that help us with “programming in the large”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16984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Rockfa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776" y="-111250"/>
            <a:ext cx="10694499" cy="696924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rot="943278">
            <a:off x="2496437" y="480555"/>
            <a:ext cx="2541624" cy="2487217"/>
            <a:chOff x="6858000" y="3505200"/>
            <a:chExt cx="1841500" cy="1635125"/>
          </a:xfrm>
        </p:grpSpPr>
        <p:pic>
          <p:nvPicPr>
            <p:cNvPr id="10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Yet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we deploy as a monolith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rot="943278">
            <a:off x="1184372" y="3973247"/>
            <a:ext cx="2541624" cy="2487217"/>
            <a:chOff x="6858000" y="3505200"/>
            <a:chExt cx="1841500" cy="1635125"/>
          </a:xfrm>
        </p:grpSpPr>
        <p:pic>
          <p:nvPicPr>
            <p:cNvPr id="13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0843219">
              <a:off x="7020757" y="4357044"/>
              <a:ext cx="1606677" cy="20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Huge Java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EE container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cxnSp>
        <p:nvCxnSpPr>
          <p:cNvPr id="15" name="Curved Connector 14"/>
          <p:cNvCxnSpPr/>
          <p:nvPr/>
        </p:nvCxnSpPr>
        <p:spPr>
          <a:xfrm flipV="1">
            <a:off x="3575077" y="4631585"/>
            <a:ext cx="2145593" cy="908812"/>
          </a:xfrm>
          <a:prstGeom prst="curvedConnector3">
            <a:avLst>
              <a:gd name="adj1" fmla="val 50000"/>
            </a:avLst>
          </a:prstGeom>
          <a:ln w="603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48200" y="-76200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www.hesco-usa.com</a:t>
            </a:r>
            <a:r>
              <a:rPr lang="en-US" sz="1400" dirty="0"/>
              <a:t>/products/security-barriers</a:t>
            </a:r>
          </a:p>
        </p:txBody>
      </p:sp>
    </p:spTree>
    <p:extLst>
      <p:ext uri="{BB962C8B-B14F-4D97-AF65-F5344CB8AC3E}">
        <p14:creationId xmlns:p14="http://schemas.microsoft.com/office/powerpoint/2010/main" val="2580940212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19 at 2.2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889"/>
            <a:ext cx="9144000" cy="549741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rot="943278">
            <a:off x="2347015" y="672459"/>
            <a:ext cx="2541624" cy="2487217"/>
            <a:chOff x="6858000" y="3505200"/>
            <a:chExt cx="1841500" cy="1635125"/>
          </a:xfrm>
        </p:grpSpPr>
        <p:pic>
          <p:nvPicPr>
            <p:cNvPr id="8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 rot="20843219">
              <a:off x="7020757" y="4215409"/>
              <a:ext cx="1606677" cy="48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Q: In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a monolithic application – where is the memory leak?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 rot="943278">
            <a:off x="3235844" y="4072969"/>
            <a:ext cx="2541624" cy="2487217"/>
            <a:chOff x="6858000" y="3505200"/>
            <a:chExt cx="1841500" cy="1635125"/>
          </a:xfrm>
        </p:grpSpPr>
        <p:pic>
          <p:nvPicPr>
            <p:cNvPr id="11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Supportability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challenges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38246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tight_pl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33535"/>
            <a:ext cx="9100121" cy="24850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rot="943278">
            <a:off x="403644" y="831637"/>
            <a:ext cx="2756720" cy="2621762"/>
            <a:chOff x="6858000" y="3505200"/>
            <a:chExt cx="1841500" cy="1635125"/>
          </a:xfrm>
        </p:grpSpPr>
        <p:pic>
          <p:nvPicPr>
            <p:cNvPr id="8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 rot="20843219">
              <a:off x="7020757" y="4073774"/>
              <a:ext cx="1606677" cy="768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Q: In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a monolithic application – what fails when you see </a:t>
              </a:r>
              <a:r>
                <a:rPr kumimoji="0" lang="en-US" sz="1400" b="0" i="0" u="none" strike="noStrike" kern="0" cap="none" spc="0" normalizeH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OutOfMemoryException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?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 rot="943278">
            <a:off x="5722629" y="1807068"/>
            <a:ext cx="2541624" cy="2487217"/>
            <a:chOff x="6858000" y="3505200"/>
            <a:chExt cx="1841500" cy="1635125"/>
          </a:xfrm>
        </p:grpSpPr>
        <p:pic>
          <p:nvPicPr>
            <p:cNvPr id="11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 rot="20843219">
              <a:off x="7020757" y="4357044"/>
              <a:ext cx="1606677" cy="20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Reliability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challenges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943278">
            <a:off x="3514851" y="4420373"/>
            <a:ext cx="2756720" cy="2621762"/>
            <a:chOff x="6858000" y="3505200"/>
            <a:chExt cx="1841500" cy="1635125"/>
          </a:xfrm>
        </p:grpSpPr>
        <p:pic>
          <p:nvPicPr>
            <p:cNvPr id="14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 rot="20843219">
              <a:off x="7020757" y="4227869"/>
              <a:ext cx="1606677" cy="46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Do you see isolated or catastrophic cascading failure?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96264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2281" cy="693402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943278">
            <a:off x="6537826" y="4072966"/>
            <a:ext cx="2541624" cy="2487217"/>
            <a:chOff x="6858000" y="3505200"/>
            <a:chExt cx="1841500" cy="1635125"/>
          </a:xfrm>
        </p:grpSpPr>
        <p:pic>
          <p:nvPicPr>
            <p:cNvPr id="7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Maintainability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 challenges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rot="943278">
            <a:off x="899027" y="221615"/>
            <a:ext cx="2541624" cy="2487217"/>
            <a:chOff x="6858000" y="3505200"/>
            <a:chExt cx="1841500" cy="1635125"/>
          </a:xfrm>
        </p:grpSpPr>
        <p:pic>
          <p:nvPicPr>
            <p:cNvPr id="10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 rot="20843219">
              <a:off x="7020757" y="4215409"/>
              <a:ext cx="1606677" cy="48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It all starts our great – but oh, what a tangled web we weave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rot="943278">
            <a:off x="289426" y="2279014"/>
            <a:ext cx="2541624" cy="2487217"/>
            <a:chOff x="6858000" y="3505200"/>
            <a:chExt cx="1841500" cy="1635125"/>
          </a:xfrm>
        </p:grpSpPr>
        <p:pic>
          <p:nvPicPr>
            <p:cNvPr id="13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noProof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Too big to fit in my (simple) head!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rot="943278">
            <a:off x="5305883" y="782915"/>
            <a:ext cx="2541624" cy="2487217"/>
            <a:chOff x="6858000" y="3505200"/>
            <a:chExt cx="1841500" cy="1635125"/>
          </a:xfrm>
        </p:grpSpPr>
        <p:pic>
          <p:nvPicPr>
            <p:cNvPr id="16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 rot="20843219">
              <a:off x="7020757" y="4144592"/>
              <a:ext cx="1606677" cy="627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What functional areas need to be regression tested when this class changes?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cxnSp>
        <p:nvCxnSpPr>
          <p:cNvPr id="18" name="Curved Connector 17"/>
          <p:cNvCxnSpPr>
            <a:stCxn id="16" idx="1"/>
          </p:cNvCxnSpPr>
          <p:nvPr/>
        </p:nvCxnSpPr>
        <p:spPr>
          <a:xfrm rot="10800000" flipV="1">
            <a:off x="4648199" y="1682187"/>
            <a:ext cx="705224" cy="1096096"/>
          </a:xfrm>
          <a:prstGeom prst="curvedConnector2">
            <a:avLst/>
          </a:prstGeom>
          <a:ln w="603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 rot="943278">
            <a:off x="3718426" y="3193414"/>
            <a:ext cx="2541624" cy="2487217"/>
            <a:chOff x="6858000" y="3505200"/>
            <a:chExt cx="1841500" cy="1635125"/>
          </a:xfrm>
        </p:grpSpPr>
        <p:pic>
          <p:nvPicPr>
            <p:cNvPr id="20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 rot="20843219">
              <a:off x="7020757" y="4286227"/>
              <a:ext cx="1606677" cy="34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 pitchFamily="66" charset="0"/>
                </a:rPr>
                <a:t>Complex or Complicated?</a:t>
              </a:r>
              <a:endParaRPr kumimoji="0" lang="en-US" sz="1400" b="0" i="0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943278">
            <a:off x="899027" y="4412615"/>
            <a:ext cx="2541624" cy="2487217"/>
            <a:chOff x="6858000" y="3505200"/>
            <a:chExt cx="1841500" cy="1635125"/>
          </a:xfrm>
        </p:grpSpPr>
        <p:pic>
          <p:nvPicPr>
            <p:cNvPr id="23" name="Picture 5" descr="C:\Users\mbadgley\AppData\Local\Microsoft\Windows\Temporary Internet Files\Content.IE5\JATUTJSR\MCj04247980000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 rot="20843219">
              <a:off x="7020757" y="4215409"/>
              <a:ext cx="1606677" cy="48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Hard </a:t>
              </a:r>
              <a:r>
                <a:rPr lang="en-US" sz="1400" kern="0" smtClean="0">
                  <a:solidFill>
                    <a:sysClr val="windowText" lastClr="000000"/>
                  </a:solidFill>
                  <a:latin typeface="Comic Sans MS" pitchFamily="66" charset="0"/>
                </a:rPr>
                <a:t>to add/upgrade </a:t>
              </a:r>
              <a:r>
                <a:rPr lang="en-US" sz="1400" kern="0" dirty="0" smtClean="0">
                  <a:solidFill>
                    <a:sysClr val="windowText" lastClr="000000"/>
                  </a:solidFill>
                  <a:latin typeface="Comic Sans MS" pitchFamily="66" charset="0"/>
                </a:rPr>
                <a:t>dependencies – leading to stale stacks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2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ncopePPTTemplate">
  <a:themeElements>
    <a:clrScheme name="Lancope">
      <a:dk1>
        <a:sysClr val="windowText" lastClr="000000"/>
      </a:dk1>
      <a:lt1>
        <a:sysClr val="window" lastClr="FFFFFF"/>
      </a:lt1>
      <a:dk2>
        <a:srgbClr val="092F59"/>
      </a:dk2>
      <a:lt2>
        <a:srgbClr val="FFFFFF"/>
      </a:lt2>
      <a:accent1>
        <a:srgbClr val="0A3464"/>
      </a:accent1>
      <a:accent2>
        <a:srgbClr val="B13E24"/>
      </a:accent2>
      <a:accent3>
        <a:srgbClr val="898989"/>
      </a:accent3>
      <a:accent4>
        <a:srgbClr val="E7821C"/>
      </a:accent4>
      <a:accent5>
        <a:srgbClr val="5183B8"/>
      </a:accent5>
      <a:accent6>
        <a:srgbClr val="9CB95D"/>
      </a:accent6>
      <a:hlink>
        <a:srgbClr val="BA4225"/>
      </a:hlink>
      <a:folHlink>
        <a:srgbClr val="E7821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LancopePPTTemplate">
  <a:themeElements>
    <a:clrScheme name="Lancope">
      <a:dk1>
        <a:sysClr val="windowText" lastClr="000000"/>
      </a:dk1>
      <a:lt1>
        <a:sysClr val="window" lastClr="FFFFFF"/>
      </a:lt1>
      <a:dk2>
        <a:srgbClr val="092F59"/>
      </a:dk2>
      <a:lt2>
        <a:srgbClr val="FFFFFF"/>
      </a:lt2>
      <a:accent1>
        <a:srgbClr val="0A3464"/>
      </a:accent1>
      <a:accent2>
        <a:srgbClr val="B13E24"/>
      </a:accent2>
      <a:accent3>
        <a:srgbClr val="898989"/>
      </a:accent3>
      <a:accent4>
        <a:srgbClr val="E7821C"/>
      </a:accent4>
      <a:accent5>
        <a:srgbClr val="5183B8"/>
      </a:accent5>
      <a:accent6>
        <a:srgbClr val="9CB95D"/>
      </a:accent6>
      <a:hlink>
        <a:srgbClr val="BA4225"/>
      </a:hlink>
      <a:folHlink>
        <a:srgbClr val="E7821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1574</TotalTime>
  <Words>3647</Words>
  <Application>Microsoft Macintosh PowerPoint</Application>
  <PresentationFormat>On-screen Show (4:3)</PresentationFormat>
  <Paragraphs>488</Paragraphs>
  <Slides>43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Twilight</vt:lpstr>
      <vt:lpstr>LancopePPTTemplate</vt:lpstr>
      <vt:lpstr>1_LancopePPTTemplate</vt:lpstr>
      <vt:lpstr>Micro-services based architecture  – a path to “Living Software”? </vt:lpstr>
      <vt:lpstr>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monolithic architectures impede Continuous Delivery?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micro-services help to address the challenges of monolithic applications?</vt:lpstr>
      <vt:lpstr>The UNIX philosophy</vt:lpstr>
      <vt:lpstr>PowerPoint Presentation</vt:lpstr>
      <vt:lpstr>PowerPoint Presentation</vt:lpstr>
      <vt:lpstr>PowerPoint Presentation</vt:lpstr>
      <vt:lpstr>Large airline website case study</vt:lpstr>
      <vt:lpstr>What is a  micro-service?</vt:lpstr>
      <vt:lpstr>What are the costs of micro-services?</vt:lpstr>
      <vt:lpstr>Design considerations </vt:lpstr>
      <vt:lpstr>“Good OO design principles are equally applicable for the design of micro-services”</vt:lpstr>
      <vt:lpstr>PowerPoint Presentation</vt:lpstr>
      <vt:lpstr>“The hardest part is going to be finding the seams in a monolithic application to form the boundaries of the micro-services”</vt:lpstr>
      <vt:lpstr>Availability</vt:lpstr>
      <vt:lpstr>Availability</vt:lpstr>
      <vt:lpstr>“Overall availability is reduced with each dependency. With micro-services the number of dependencies may increase.”</vt:lpstr>
      <vt:lpstr>Micro-services working together</vt:lpstr>
      <vt:lpstr>Securing micro-services</vt:lpstr>
      <vt:lpstr>PowerPoint Presentation</vt:lpstr>
      <vt:lpstr>Blueprint?</vt:lpstr>
      <vt:lpstr>Execution considerations </vt:lpstr>
      <vt:lpstr>PowerPoint Presentation</vt:lpstr>
      <vt:lpstr>PowerPoint Presentation</vt:lpstr>
      <vt:lpstr>PowerPoint Presentation</vt:lpstr>
      <vt:lpstr>close() </vt:lpstr>
      <vt:lpstr>Micro-services</vt:lpstr>
      <vt:lpstr>“If you look after the pennies, the pounds will look after themselves.”</vt:lpstr>
      <vt:lpstr>Further Reading</vt:lpstr>
      <vt:lpstr>PowerPoint Presentation</vt:lpstr>
    </vt:vector>
  </TitlesOfParts>
  <Company>Lancope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DevNexus 2014</dc:title>
  <dc:creator>Jason Chambers</dc:creator>
  <cp:lastModifiedBy>Jason Chambers</cp:lastModifiedBy>
  <cp:revision>134</cp:revision>
  <dcterms:created xsi:type="dcterms:W3CDTF">2013-12-18T21:41:52Z</dcterms:created>
  <dcterms:modified xsi:type="dcterms:W3CDTF">2014-02-25T14:34:16Z</dcterms:modified>
</cp:coreProperties>
</file>